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17"/>
  </p:handoutMasterIdLst>
  <p:sldIdLst>
    <p:sldId id="256" r:id="rId2"/>
    <p:sldId id="270" r:id="rId3"/>
    <p:sldId id="257" r:id="rId4"/>
    <p:sldId id="258" r:id="rId5"/>
    <p:sldId id="259" r:id="rId6"/>
    <p:sldId id="260" r:id="rId7"/>
    <p:sldId id="261" r:id="rId8"/>
    <p:sldId id="262" r:id="rId9"/>
    <p:sldId id="263" r:id="rId10"/>
    <p:sldId id="264" r:id="rId11"/>
    <p:sldId id="265" r:id="rId12"/>
    <p:sldId id="269" r:id="rId13"/>
    <p:sldId id="266" r:id="rId14"/>
    <p:sldId id="267" r:id="rId15"/>
    <p:sldId id="268" r:id="rId16"/>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2" d="100"/>
          <a:sy n="42" d="100"/>
        </p:scale>
        <p:origin x="1224" y="5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CCEDBEA-484F-49AF-BC74-E06552DEB4DB}" type="datetimeFigureOut">
              <a:rPr lang="en-US" smtClean="0"/>
              <a:pPr/>
              <a:t>12/24/2015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8DA777E-DB12-47A7-86E9-8630E019190F}" type="slidenum">
              <a:rPr lang="en-US" smtClean="0"/>
              <a:pPr/>
              <a:t>‹#›</a:t>
            </a:fld>
            <a:endParaRPr lang="en-US"/>
          </a:p>
        </p:txBody>
      </p:sp>
    </p:spTree>
    <p:extLst>
      <p:ext uri="{BB962C8B-B14F-4D97-AF65-F5344CB8AC3E}">
        <p14:creationId xmlns:p14="http://schemas.microsoft.com/office/powerpoint/2010/main" val="123147459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77850" y="1371600"/>
            <a:ext cx="8505952"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77850" y="3228536"/>
            <a:ext cx="8509254"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F7D8EB7-B17E-4CD3-A676-B6F52E3451A6}" type="datetimeFigureOut">
              <a:rPr lang="en-US" smtClean="0"/>
              <a:pPr/>
              <a:t>12/24/2015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4775006F-66B1-45B9-A9CB-DAEBAD1B72C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F7D8EB7-B17E-4CD3-A676-B6F52E3451A6}" type="datetimeFigureOut">
              <a:rPr lang="en-US" smtClean="0"/>
              <a:pPr/>
              <a:t>12/24/2015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5006F-66B1-45B9-A9CB-DAEBAD1B72C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4548" y="1316736"/>
            <a:ext cx="84201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74548" y="2704664"/>
            <a:ext cx="84201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F7D8EB7-B17E-4CD3-A676-B6F52E3451A6}" type="datetimeFigureOut">
              <a:rPr lang="en-US" smtClean="0"/>
              <a:pPr/>
              <a:t>12/24/2015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5006F-66B1-45B9-A9CB-DAEBAD1B72C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704088"/>
            <a:ext cx="89154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95300" y="1920085"/>
            <a:ext cx="437515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035550" y="1920085"/>
            <a:ext cx="437515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F7D8EB7-B17E-4CD3-A676-B6F52E3451A6}" type="datetimeFigureOut">
              <a:rPr lang="en-US" smtClean="0"/>
              <a:pPr/>
              <a:t>12/24/2015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75006F-66B1-45B9-A9CB-DAEBAD1B72C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704088"/>
            <a:ext cx="89154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95300" y="1855248"/>
            <a:ext cx="4376870"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5032111" y="1859758"/>
            <a:ext cx="4378590"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95300" y="2514600"/>
            <a:ext cx="4376870"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5032111" y="2514600"/>
            <a:ext cx="4378590"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F7D8EB7-B17E-4CD3-A676-B6F52E3451A6}" type="datetimeFigureOut">
              <a:rPr lang="en-US" smtClean="0"/>
              <a:pPr/>
              <a:t>12/24/2015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75006F-66B1-45B9-A9CB-DAEBAD1B72C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704088"/>
            <a:ext cx="899795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F7D8EB7-B17E-4CD3-A676-B6F52E3451A6}" type="datetimeFigureOut">
              <a:rPr lang="en-US" smtClean="0"/>
              <a:pPr/>
              <a:t>12/24/2015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75006F-66B1-45B9-A9CB-DAEBAD1B72C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7D8EB7-B17E-4CD3-A676-B6F52E3451A6}" type="datetimeFigureOut">
              <a:rPr lang="en-US" smtClean="0"/>
              <a:pPr/>
              <a:t>12/24/2015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75006F-66B1-45B9-A9CB-DAEBAD1B72C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2950" y="514352"/>
            <a:ext cx="29718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742950" y="1676400"/>
            <a:ext cx="29718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872971" y="1676400"/>
            <a:ext cx="5537729"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F7D8EB7-B17E-4CD3-A676-B6F52E3451A6}" type="datetimeFigureOut">
              <a:rPr lang="en-US" smtClean="0"/>
              <a:pPr/>
              <a:t>12/24/2015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75006F-66B1-45B9-A9CB-DAEBAD1B72C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429566" y="1108077"/>
            <a:ext cx="569595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671145" y="5359769"/>
            <a:ext cx="168402"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60400" y="1176997"/>
            <a:ext cx="2397252"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60400" y="2828785"/>
            <a:ext cx="239395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F7D8EB7-B17E-4CD3-A676-B6F52E3451A6}" type="datetimeFigureOut">
              <a:rPr lang="en-US" smtClean="0"/>
              <a:pPr/>
              <a:t>12/24/2015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50300" y="6356351"/>
            <a:ext cx="660400" cy="365125"/>
          </a:xfrm>
        </p:spPr>
        <p:txBody>
          <a:bodyPr/>
          <a:lstStyle/>
          <a:p>
            <a:fld id="{4775006F-66B1-45B9-A9CB-DAEBAD1B72CC}" type="slidenum">
              <a:rPr lang="en-US" smtClean="0"/>
              <a:pPr/>
              <a:t>‹#›</a:t>
            </a:fld>
            <a:endParaRPr lang="en-US"/>
          </a:p>
        </p:txBody>
      </p:sp>
      <p:sp>
        <p:nvSpPr>
          <p:cNvPr id="3" name="Picture Placeholder 2"/>
          <p:cNvSpPr>
            <a:spLocks noGrp="1"/>
          </p:cNvSpPr>
          <p:nvPr>
            <p:ph type="pic" idx="1"/>
          </p:nvPr>
        </p:nvSpPr>
        <p:spPr>
          <a:xfrm rot="420000">
            <a:off x="3776276" y="1199517"/>
            <a:ext cx="500253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10319" y="5816600"/>
            <a:ext cx="9926638"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746625" y="6219826"/>
            <a:ext cx="5159375"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F7D8EB7-B17E-4CD3-A676-B6F52E3451A6}" type="datetimeFigureOut">
              <a:rPr lang="en-US" smtClean="0"/>
              <a:pPr/>
              <a:t>12/24/2015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5006F-66B1-45B9-A9CB-DAEBAD1B72C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914402"/>
            <a:ext cx="222885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95300" y="914402"/>
            <a:ext cx="652145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F7D8EB7-B17E-4CD3-A676-B6F52E3451A6}" type="datetimeFigureOut">
              <a:rPr lang="en-US" smtClean="0"/>
              <a:pPr/>
              <a:t>12/24/2015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5006F-66B1-45B9-A9CB-DAEBAD1B72C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0319" y="-7144"/>
            <a:ext cx="9926638"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746625" y="-7144"/>
            <a:ext cx="5159375"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95300" y="704088"/>
            <a:ext cx="89154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95300" y="1935480"/>
            <a:ext cx="89154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95300" y="6356351"/>
            <a:ext cx="2311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F7D8EB7-B17E-4CD3-A676-B6F52E3451A6}" type="datetimeFigureOut">
              <a:rPr lang="en-US" smtClean="0"/>
              <a:pPr/>
              <a:t>12/24/2015</a:t>
            </a:fld>
            <a:endParaRPr lang="en-US"/>
          </a:p>
        </p:txBody>
      </p:sp>
      <p:sp>
        <p:nvSpPr>
          <p:cNvPr id="22" name="Footer Placeholder 21"/>
          <p:cNvSpPr>
            <a:spLocks noGrp="1"/>
          </p:cNvSpPr>
          <p:nvPr>
            <p:ph type="ftr" sz="quarter" idx="3"/>
          </p:nvPr>
        </p:nvSpPr>
        <p:spPr>
          <a:xfrm>
            <a:off x="2889250" y="6356351"/>
            <a:ext cx="36322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8585200" y="6356351"/>
            <a:ext cx="8255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775006F-66B1-45B9-A9CB-DAEBAD1B72CC}" type="slidenum">
              <a:rPr lang="en-US" smtClean="0"/>
              <a:pPr/>
              <a:t>‹#›</a:t>
            </a:fld>
            <a:endParaRPr lang="en-US"/>
          </a:p>
        </p:txBody>
      </p:sp>
      <p:grpSp>
        <p:nvGrpSpPr>
          <p:cNvPr id="2" name="Group 1"/>
          <p:cNvGrpSpPr/>
          <p:nvPr/>
        </p:nvGrpSpPr>
        <p:grpSpPr>
          <a:xfrm>
            <a:off x="-20602" y="202408"/>
            <a:ext cx="9945594"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85800" y="381001"/>
            <a:ext cx="8458200" cy="5262979"/>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pPr lvl="0" algn="ctr" eaLnBrk="0" fontAlgn="base" hangingPunct="0">
              <a:spcBef>
                <a:spcPct val="0"/>
              </a:spcBef>
              <a:spcAft>
                <a:spcPct val="0"/>
              </a:spcAft>
            </a:pPr>
            <a:endParaRPr lang="en-US" sz="2400" b="1" smtClean="0">
              <a:solidFill>
                <a:schemeClr val="bg1"/>
              </a:solidFill>
              <a:latin typeface="Times New Roman" pitchFamily="18" charset="0"/>
              <a:cs typeface="Times New Roman" pitchFamily="18" charset="0"/>
            </a:endParaRPr>
          </a:p>
          <a:p>
            <a:pPr lvl="0" algn="ctr" eaLnBrk="0" fontAlgn="base" hangingPunct="0">
              <a:spcBef>
                <a:spcPct val="0"/>
              </a:spcBef>
              <a:spcAft>
                <a:spcPct val="0"/>
              </a:spcAft>
            </a:pPr>
            <a:r>
              <a:rPr lang="en-US" sz="3600" b="1" smtClean="0">
                <a:solidFill>
                  <a:schemeClr val="bg1"/>
                </a:solidFill>
                <a:latin typeface="Times New Roman" pitchFamily="18" charset="0"/>
                <a:cs typeface="Times New Roman" pitchFamily="18" charset="0"/>
              </a:rPr>
              <a:t>GOVERNMENT COLLEGE OF ROPAR</a:t>
            </a:r>
            <a:r>
              <a:rPr lang="en-US" sz="3600" smtClean="0">
                <a:solidFill>
                  <a:schemeClr val="bg1"/>
                </a:solidFill>
                <a:latin typeface="Times New Roman" pitchFamily="18" charset="0"/>
                <a:cs typeface="Times New Roman" pitchFamily="18" charset="0"/>
              </a:rPr>
              <a:t/>
            </a:r>
            <a:br>
              <a:rPr lang="en-US" sz="3600" smtClean="0">
                <a:solidFill>
                  <a:schemeClr val="bg1"/>
                </a:solidFill>
                <a:latin typeface="Times New Roman" pitchFamily="18" charset="0"/>
                <a:cs typeface="Times New Roman" pitchFamily="18" charset="0"/>
              </a:rPr>
            </a:br>
            <a:endParaRPr lang="en-US" sz="3600" smtClean="0">
              <a:solidFill>
                <a:schemeClr val="bg1"/>
              </a:solidFill>
              <a:latin typeface="Times New Roman" pitchFamily="18" charset="0"/>
              <a:cs typeface="Times New Roman" pitchFamily="18" charset="0"/>
            </a:endParaRPr>
          </a:p>
          <a:p>
            <a:pPr lvl="0" algn="ctr" eaLnBrk="0" fontAlgn="base" hangingPunct="0">
              <a:spcBef>
                <a:spcPct val="0"/>
              </a:spcBef>
              <a:spcAft>
                <a:spcPct val="0"/>
              </a:spcAft>
            </a:pPr>
            <a:r>
              <a:rPr lang="en-US" sz="4000" b="1" smtClean="0">
                <a:solidFill>
                  <a:schemeClr val="bg1"/>
                </a:solidFill>
                <a:latin typeface="Times New Roman" pitchFamily="18" charset="0"/>
                <a:cs typeface="Times New Roman" pitchFamily="18" charset="0"/>
              </a:rPr>
              <a:t>PRESENTATION </a:t>
            </a:r>
          </a:p>
          <a:p>
            <a:pPr lvl="0" algn="ctr" eaLnBrk="0" fontAlgn="base" hangingPunct="0">
              <a:spcBef>
                <a:spcPct val="0"/>
              </a:spcBef>
              <a:spcAft>
                <a:spcPct val="0"/>
              </a:spcAft>
            </a:pPr>
            <a:r>
              <a:rPr lang="en-US" sz="4000" b="1" smtClean="0">
                <a:solidFill>
                  <a:schemeClr val="bg1"/>
                </a:solidFill>
                <a:latin typeface="Times New Roman" pitchFamily="18" charset="0"/>
                <a:cs typeface="Times New Roman" pitchFamily="18" charset="0"/>
              </a:rPr>
              <a:t>ON </a:t>
            </a:r>
          </a:p>
          <a:p>
            <a:pPr lvl="0" algn="ctr" eaLnBrk="0" fontAlgn="base" hangingPunct="0">
              <a:spcBef>
                <a:spcPct val="0"/>
              </a:spcBef>
              <a:spcAft>
                <a:spcPct val="0"/>
              </a:spcAft>
            </a:pPr>
            <a:r>
              <a:rPr lang="en-US" sz="4400" b="1" smtClean="0">
                <a:solidFill>
                  <a:schemeClr val="bg1"/>
                </a:solidFill>
                <a:latin typeface="Times New Roman" pitchFamily="18" charset="0"/>
                <a:cs typeface="Times New Roman" pitchFamily="18" charset="0"/>
              </a:rPr>
              <a:t>Business Environment</a:t>
            </a:r>
            <a:endParaRPr lang="en-US" sz="3600" b="1" smtClean="0">
              <a:solidFill>
                <a:schemeClr val="bg1"/>
              </a:solidFill>
              <a:latin typeface="Times New Roman" pitchFamily="18" charset="0"/>
              <a:cs typeface="Times New Roman" pitchFamily="18" charset="0"/>
            </a:endParaRPr>
          </a:p>
          <a:p>
            <a:pPr lvl="0" algn="ctr" eaLnBrk="0" fontAlgn="base" hangingPunct="0">
              <a:spcBef>
                <a:spcPct val="0"/>
              </a:spcBef>
              <a:spcAft>
                <a:spcPct val="0"/>
              </a:spcAft>
            </a:pPr>
            <a:endParaRPr lang="en-US" sz="4400" b="1" smtClean="0">
              <a:solidFill>
                <a:schemeClr val="bg1"/>
              </a:solidFill>
              <a:latin typeface="Times New Roman" pitchFamily="18" charset="0"/>
              <a:cs typeface="Times New Roman" pitchFamily="18" charset="0"/>
            </a:endParaRPr>
          </a:p>
          <a:p>
            <a:pPr lvl="0" algn="ctr" eaLnBrk="0" fontAlgn="base" hangingPunct="0">
              <a:spcBef>
                <a:spcPct val="0"/>
              </a:spcBef>
              <a:spcAft>
                <a:spcPct val="0"/>
              </a:spcAft>
            </a:pPr>
            <a:r>
              <a:rPr lang="en-US" sz="4400" b="1" smtClean="0">
                <a:solidFill>
                  <a:schemeClr val="bg1"/>
                </a:solidFill>
                <a:latin typeface="Times New Roman" pitchFamily="18" charset="0"/>
                <a:cs typeface="Times New Roman" pitchFamily="18" charset="0"/>
              </a:rPr>
              <a:t>B.Com- II (Sem-IV)</a:t>
            </a:r>
            <a:r>
              <a:rPr lang="en-US" sz="2800" smtClean="0">
                <a:solidFill>
                  <a:schemeClr val="bg1"/>
                </a:solidFill>
                <a:latin typeface="Times New Roman" pitchFamily="18" charset="0"/>
                <a:cs typeface="Times New Roman" pitchFamily="18" charset="0"/>
              </a:rPr>
              <a:t/>
            </a:r>
            <a:br>
              <a:rPr lang="en-US" sz="2800" smtClean="0">
                <a:solidFill>
                  <a:schemeClr val="bg1"/>
                </a:solidFill>
                <a:latin typeface="Times New Roman" pitchFamily="18" charset="0"/>
                <a:cs typeface="Times New Roman" pitchFamily="18" charset="0"/>
              </a:rPr>
            </a:br>
            <a:endParaRPr lang="en-US" sz="2800" b="1">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304800" y="1371600"/>
            <a:ext cx="8991600" cy="5262979"/>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India is one of the Leading development nations of the world. It is pursuing ultimate economic growth as its. Price stability is viewed as a necessary condition to ensure the development performance of the country. Although certain level of price rise follows the process of development, but steep rise in prices work against the development process of the country.</a:t>
            </a:r>
            <a:endParaRPr kumimoji="0" lang="en-US" sz="2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50000"/>
              </a:lnSpc>
              <a:spcBef>
                <a:spcPct val="0"/>
              </a:spcBef>
              <a:spcAft>
                <a:spcPct val="0"/>
              </a:spcAft>
              <a:buClrTx/>
              <a:buSzTx/>
              <a:buFont typeface="Wingdings" pitchFamily="2" charset="2"/>
              <a:buChar char="Ø"/>
              <a:tabLst/>
            </a:pPr>
            <a:r>
              <a:rPr kumimoji="0" lang="en-US" sz="24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It works to the disadvantage of the poor person most.</a:t>
            </a:r>
          </a:p>
          <a:p>
            <a:pPr marL="0" marR="0" lvl="0" indent="0" algn="just" defTabSz="914400" rtl="0" eaLnBrk="0" fontAlgn="base" latinLnBrk="0" hangingPunct="0">
              <a:lnSpc>
                <a:spcPct val="150000"/>
              </a:lnSpc>
              <a:spcBef>
                <a:spcPct val="0"/>
              </a:spcBef>
              <a:spcAft>
                <a:spcPct val="0"/>
              </a:spcAft>
              <a:buClrTx/>
              <a:buSzTx/>
              <a:buFont typeface="Wingdings" pitchFamily="2" charset="2"/>
              <a:buChar char="Ø"/>
              <a:tabLst/>
            </a:pPr>
            <a:r>
              <a:rPr kumimoji="0" lang="en-US" sz="24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As the price rise, the value of money declines so does the real 	income in the hands of the poor. </a:t>
            </a:r>
            <a:endParaRPr kumimoji="0" lang="en-US" sz="2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5" name="Rectangle 4"/>
          <p:cNvSpPr/>
          <p:nvPr/>
        </p:nvSpPr>
        <p:spPr>
          <a:xfrm>
            <a:off x="381000" y="381001"/>
            <a:ext cx="3733800" cy="830997"/>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lvl="0" algn="ctr" eaLnBrk="0" fontAlgn="base" hangingPunct="0">
              <a:spcBef>
                <a:spcPct val="0"/>
              </a:spcBef>
              <a:spcAft>
                <a:spcPct val="0"/>
              </a:spcAft>
            </a:pPr>
            <a:r>
              <a:rPr lang="en-US" sz="4800" b="1">
                <a:solidFill>
                  <a:schemeClr val="tx1"/>
                </a:solidFill>
                <a:latin typeface="Times New Roman" pitchFamily="18" charset="0"/>
                <a:ea typeface="Times New Roman" pitchFamily="18" charset="0"/>
                <a:cs typeface="Times New Roman" pitchFamily="18" charset="0"/>
              </a:rPr>
              <a:t>Introduction</a:t>
            </a:r>
            <a:endParaRPr lang="en-US" sz="2800" b="1">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ChangeArrowheads="1"/>
          </p:cNvSpPr>
          <p:nvPr/>
        </p:nvSpPr>
        <p:spPr bwMode="auto">
          <a:xfrm>
            <a:off x="304800" y="1347720"/>
            <a:ext cx="9220200" cy="45391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The term "inflation" is from the Latin term 'inflare', meaning to "blow up or inflate", and it was first used in the year 1838 in the monetary sense to describe "an increase in the amount of money". Inflation is commonly understood as a situation of substantial and rapid general increase in the price level and consequent fall the value of money over a period of time. Inflation means persistent rise in the general level of prices.</a:t>
            </a:r>
            <a:endParaRPr kumimoji="0" lang="en-US" sz="2800"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 name="Rectangle 2"/>
          <p:cNvSpPr/>
          <p:nvPr/>
        </p:nvSpPr>
        <p:spPr>
          <a:xfrm>
            <a:off x="536816" y="381000"/>
            <a:ext cx="9064384" cy="769441"/>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algn="ctr" eaLnBrk="0" fontAlgn="base" hangingPunct="0">
              <a:spcBef>
                <a:spcPct val="0"/>
              </a:spcBef>
              <a:spcAft>
                <a:spcPct val="0"/>
              </a:spcAft>
            </a:pPr>
            <a:r>
              <a:rPr lang="en-US" sz="4400" b="1">
                <a:solidFill>
                  <a:schemeClr val="tx1"/>
                </a:solidFill>
                <a:latin typeface="Times New Roman" pitchFamily="18" charset="0"/>
                <a:ea typeface="Times New Roman" pitchFamily="18" charset="0"/>
                <a:cs typeface="Times New Roman" pitchFamily="18" charset="0"/>
              </a:rPr>
              <a:t>Meaning and Definition of Inflation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ChangeArrowheads="1"/>
          </p:cNvSpPr>
          <p:nvPr/>
        </p:nvSpPr>
        <p:spPr bwMode="auto">
          <a:xfrm>
            <a:off x="304800" y="1219200"/>
            <a:ext cx="9067800" cy="208634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tab pos="914400" algn="l"/>
              </a:tabLst>
            </a:pPr>
            <a:r>
              <a:rPr kumimoji="0" lang="en-US" sz="30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1.	Gross domestic product Deflator.</a:t>
            </a:r>
            <a:endParaRPr kumimoji="0" lang="en-US" sz="3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50000"/>
              </a:lnSpc>
              <a:spcBef>
                <a:spcPct val="0"/>
              </a:spcBef>
              <a:spcAft>
                <a:spcPct val="0"/>
              </a:spcAft>
              <a:buClrTx/>
              <a:buSzTx/>
              <a:buFontTx/>
              <a:buNone/>
              <a:tabLst>
                <a:tab pos="914400" algn="l"/>
              </a:tabLst>
            </a:pPr>
            <a:r>
              <a:rPr kumimoji="0" lang="en-US" sz="30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2.	Change in Consumer Price Index (CPI)</a:t>
            </a:r>
            <a:endParaRPr kumimoji="0" lang="en-US" sz="3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50000"/>
              </a:lnSpc>
              <a:spcBef>
                <a:spcPct val="0"/>
              </a:spcBef>
              <a:spcAft>
                <a:spcPct val="0"/>
              </a:spcAft>
              <a:buClrTx/>
              <a:buSzTx/>
              <a:buFontTx/>
              <a:buNone/>
              <a:tabLst>
                <a:tab pos="914400" algn="l"/>
              </a:tabLst>
            </a:pPr>
            <a:r>
              <a:rPr kumimoji="0" lang="en-US" sz="30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3.	Change in Wholesale Price Index (WPI</a:t>
            </a:r>
            <a:r>
              <a:rPr kumimoji="0" lang="en-US" sz="3000" b="1" i="0" u="none" strike="noStrike" cap="none" normalizeH="0" baseline="0" smtClean="0">
                <a:ln>
                  <a:noFill/>
                </a:ln>
                <a:solidFill>
                  <a:schemeClr val="tx1"/>
                </a:solidFill>
                <a:effectLst/>
                <a:latin typeface="Arial" pitchFamily="34" charset="0"/>
                <a:ea typeface="Times New Roman" pitchFamily="18" charset="0"/>
              </a:rPr>
              <a:t>)</a:t>
            </a:r>
            <a:endParaRPr kumimoji="0" lang="en-US" sz="3000" b="0" i="0" u="none" strike="noStrike" cap="none" normalizeH="0" baseline="0" smtClean="0">
              <a:ln>
                <a:noFill/>
              </a:ln>
              <a:solidFill>
                <a:schemeClr val="tx1"/>
              </a:solidFill>
              <a:effectLst/>
              <a:latin typeface="Arial" pitchFamily="34" charset="0"/>
            </a:endParaRPr>
          </a:p>
        </p:txBody>
      </p:sp>
      <p:sp>
        <p:nvSpPr>
          <p:cNvPr id="3" name="Rectangle 2"/>
          <p:cNvSpPr/>
          <p:nvPr/>
        </p:nvSpPr>
        <p:spPr>
          <a:xfrm>
            <a:off x="304800" y="228600"/>
            <a:ext cx="9220199" cy="769441"/>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lvl="0" algn="ctr" eaLnBrk="0" fontAlgn="base" hangingPunct="0">
              <a:spcBef>
                <a:spcPct val="0"/>
              </a:spcBef>
              <a:spcAft>
                <a:spcPct val="0"/>
              </a:spcAft>
              <a:tabLst>
                <a:tab pos="914400" algn="l"/>
              </a:tabLst>
            </a:pPr>
            <a:r>
              <a:rPr lang="en-US" sz="4400" b="1">
                <a:solidFill>
                  <a:schemeClr val="tx1"/>
                </a:solidFill>
                <a:latin typeface="Times New Roman" pitchFamily="18" charset="0"/>
                <a:ea typeface="Times New Roman" pitchFamily="18" charset="0"/>
                <a:cs typeface="Times New Roman" pitchFamily="18" charset="0"/>
              </a:rPr>
              <a:t>Methods to Measure Inflation</a:t>
            </a:r>
          </a:p>
        </p:txBody>
      </p:sp>
      <p:sp>
        <p:nvSpPr>
          <p:cNvPr id="4" name="Rectangle 3"/>
          <p:cNvSpPr/>
          <p:nvPr/>
        </p:nvSpPr>
        <p:spPr>
          <a:xfrm>
            <a:off x="457200" y="4642512"/>
            <a:ext cx="8991600" cy="1305165"/>
          </a:xfrm>
          <a:prstGeom prst="rect">
            <a:avLst/>
          </a:prstGeom>
        </p:spPr>
        <p:txBody>
          <a:bodyPr wrap="square">
            <a:spAutoFit/>
          </a:bodyPr>
          <a:lstStyle/>
          <a:p>
            <a:pPr lvl="0" algn="just" eaLnBrk="0" fontAlgn="base" hangingPunct="0">
              <a:lnSpc>
                <a:spcPct val="150000"/>
              </a:lnSpc>
              <a:spcBef>
                <a:spcPct val="0"/>
              </a:spcBef>
              <a:spcAft>
                <a:spcPct val="0"/>
              </a:spcAft>
              <a:buFont typeface="Wingdings" pitchFamily="2" charset="2"/>
              <a:buChar char="Ø"/>
              <a:tabLst>
                <a:tab pos="914400" algn="l"/>
              </a:tabLst>
            </a:pPr>
            <a:r>
              <a:rPr lang="en-US" sz="2800" smtClean="0">
                <a:solidFill>
                  <a:prstClr val="white"/>
                </a:solidFill>
                <a:latin typeface="Times New Roman" pitchFamily="18" charset="0"/>
                <a:ea typeface="Times New Roman" pitchFamily="18" charset="0"/>
                <a:cs typeface="Times New Roman" pitchFamily="18" charset="0"/>
              </a:rPr>
              <a:t>	Gross </a:t>
            </a:r>
            <a:r>
              <a:rPr lang="en-US" sz="2800">
                <a:solidFill>
                  <a:prstClr val="white"/>
                </a:solidFill>
                <a:latin typeface="Times New Roman" pitchFamily="18" charset="0"/>
                <a:ea typeface="Times New Roman" pitchFamily="18" charset="0"/>
                <a:cs typeface="Times New Roman" pitchFamily="18" charset="0"/>
              </a:rPr>
              <a:t>domestic product deflator is the broadest </a:t>
            </a:r>
            <a:r>
              <a:rPr lang="en-US" sz="2800" smtClean="0">
                <a:solidFill>
                  <a:prstClr val="white"/>
                </a:solidFill>
                <a:latin typeface="Times New Roman" pitchFamily="18" charset="0"/>
                <a:ea typeface="Times New Roman" pitchFamily="18" charset="0"/>
                <a:cs typeface="Times New Roman" pitchFamily="18" charset="0"/>
              </a:rPr>
              <a:t>	measure </a:t>
            </a:r>
            <a:r>
              <a:rPr lang="en-US" sz="2800">
                <a:solidFill>
                  <a:prstClr val="white"/>
                </a:solidFill>
                <a:latin typeface="Times New Roman" pitchFamily="18" charset="0"/>
                <a:ea typeface="Times New Roman" pitchFamily="18" charset="0"/>
                <a:cs typeface="Times New Roman" pitchFamily="18" charset="0"/>
              </a:rPr>
              <a:t>of the change in the price level. </a:t>
            </a:r>
            <a:endParaRPr lang="en-US" sz="2800">
              <a:solidFill>
                <a:prstClr val="white"/>
              </a:solidFill>
              <a:latin typeface="Times New Roman" pitchFamily="18" charset="0"/>
              <a:cs typeface="Times New Roman" pitchFamily="18" charset="0"/>
            </a:endParaRPr>
          </a:p>
        </p:txBody>
      </p:sp>
      <p:sp>
        <p:nvSpPr>
          <p:cNvPr id="5" name="Rectangle 4"/>
          <p:cNvSpPr/>
          <p:nvPr/>
        </p:nvSpPr>
        <p:spPr>
          <a:xfrm>
            <a:off x="381000" y="3810000"/>
            <a:ext cx="9144000" cy="769441"/>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algn="ctr" eaLnBrk="0" fontAlgn="base" hangingPunct="0">
              <a:spcBef>
                <a:spcPct val="0"/>
              </a:spcBef>
              <a:spcAft>
                <a:spcPct val="0"/>
              </a:spcAft>
              <a:tabLst>
                <a:tab pos="914400" algn="l"/>
              </a:tabLst>
            </a:pPr>
            <a:r>
              <a:rPr lang="en-US" sz="4400" b="1">
                <a:solidFill>
                  <a:schemeClr val="tx1"/>
                </a:solidFill>
                <a:latin typeface="Times New Roman" pitchFamily="18" charset="0"/>
                <a:ea typeface="Times New Roman" pitchFamily="18" charset="0"/>
                <a:cs typeface="Times New Roman" pitchFamily="18" charset="0"/>
              </a:rPr>
              <a:t>1.	Gross domestic product Deflator</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ChangeArrowheads="1"/>
          </p:cNvSpPr>
          <p:nvPr/>
        </p:nvSpPr>
        <p:spPr bwMode="auto">
          <a:xfrm>
            <a:off x="381000" y="1600200"/>
            <a:ext cx="9220200"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 typeface="Wingdings" pitchFamily="2" charset="2"/>
              <a:buChar char="Ø"/>
              <a:tabLst>
                <a:tab pos="457200" algn="l"/>
              </a:tabLst>
            </a:pPr>
            <a:r>
              <a:rPr kumimoji="0" lang="en-US" sz="2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A consumer price index (CPI) measures changes in the price level of 	consumer goods and services purchased by households.</a:t>
            </a:r>
            <a:endParaRPr lang="en-US" sz="2000">
              <a:latin typeface="Times New Roman" pitchFamily="18" charset="0"/>
              <a:ea typeface="Times New Roman" pitchFamily="18" charset="0"/>
              <a:cs typeface="Times New Roman" pitchFamily="18" charset="0"/>
            </a:endParaRPr>
          </a:p>
          <a:p>
            <a:pPr marR="0" lvl="0" algn="just" defTabSz="914400" rtl="0" eaLnBrk="0" fontAlgn="base" latinLnBrk="0" hangingPunct="0">
              <a:lnSpc>
                <a:spcPct val="100000"/>
              </a:lnSpc>
              <a:spcBef>
                <a:spcPct val="0"/>
              </a:spcBef>
              <a:spcAft>
                <a:spcPct val="0"/>
              </a:spcAft>
              <a:buClrTx/>
              <a:buSzTx/>
              <a:buFont typeface="Wingdings" pitchFamily="2" charset="2"/>
              <a:buChar char="Ø"/>
              <a:tabLst>
                <a:tab pos="457200" algn="l"/>
              </a:tabLst>
            </a:pPr>
            <a:r>
              <a:rPr kumimoji="0" lang="en-US" sz="2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A CPI can be used to index ( i.e, adjust for the effect of inflation) the real value 	of wages, salaries, pensions, for regulating prices and for deflating 	monetary 	magnitudes to show changes in real values.</a:t>
            </a:r>
            <a:endParaRPr kumimoji="0" lang="en-US"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p:txBody>
      </p:sp>
      <p:sp>
        <p:nvSpPr>
          <p:cNvPr id="3" name="Rectangle 2"/>
          <p:cNvSpPr/>
          <p:nvPr/>
        </p:nvSpPr>
        <p:spPr>
          <a:xfrm>
            <a:off x="381000" y="609600"/>
            <a:ext cx="8915400" cy="584775"/>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lvl="0" algn="ctr" eaLnBrk="0" fontAlgn="base" hangingPunct="0">
              <a:spcBef>
                <a:spcPct val="0"/>
              </a:spcBef>
              <a:spcAft>
                <a:spcPct val="0"/>
              </a:spcAft>
            </a:pPr>
            <a:r>
              <a:rPr lang="en-US" sz="3200" b="1">
                <a:solidFill>
                  <a:schemeClr val="tx1"/>
                </a:solidFill>
                <a:latin typeface="Times New Roman" pitchFamily="18" charset="0"/>
                <a:ea typeface="Times New Roman" pitchFamily="18" charset="0"/>
                <a:cs typeface="Times New Roman" pitchFamily="18" charset="0"/>
              </a:rPr>
              <a:t>2.	</a:t>
            </a:r>
            <a:r>
              <a:rPr lang="en-US" sz="3200" b="1" smtClean="0">
                <a:solidFill>
                  <a:schemeClr val="tx1"/>
                </a:solidFill>
                <a:latin typeface="Times New Roman" pitchFamily="18" charset="0"/>
                <a:ea typeface="Times New Roman" pitchFamily="18" charset="0"/>
                <a:cs typeface="Times New Roman" pitchFamily="18" charset="0"/>
              </a:rPr>
              <a:t>Change </a:t>
            </a:r>
            <a:r>
              <a:rPr lang="en-US" sz="3200" b="1">
                <a:solidFill>
                  <a:schemeClr val="tx1"/>
                </a:solidFill>
                <a:latin typeface="Times New Roman" pitchFamily="18" charset="0"/>
                <a:ea typeface="Times New Roman" pitchFamily="18" charset="0"/>
                <a:cs typeface="Times New Roman" pitchFamily="18" charset="0"/>
              </a:rPr>
              <a:t>in Consumer Price Index (CPI)</a:t>
            </a:r>
          </a:p>
        </p:txBody>
      </p:sp>
      <p:sp>
        <p:nvSpPr>
          <p:cNvPr id="5" name="Rectangle 4"/>
          <p:cNvSpPr/>
          <p:nvPr/>
        </p:nvSpPr>
        <p:spPr>
          <a:xfrm>
            <a:off x="457200" y="3879368"/>
            <a:ext cx="9144000" cy="2862322"/>
          </a:xfrm>
          <a:prstGeom prst="rect">
            <a:avLst/>
          </a:prstGeom>
        </p:spPr>
        <p:txBody>
          <a:bodyPr wrap="square">
            <a:spAutoFit/>
          </a:bodyPr>
          <a:lstStyle/>
          <a:p>
            <a:pPr lvl="0" algn="just" eaLnBrk="0" fontAlgn="base" hangingPunct="0">
              <a:spcBef>
                <a:spcPct val="0"/>
              </a:spcBef>
              <a:spcAft>
                <a:spcPct val="0"/>
              </a:spcAft>
              <a:buFont typeface="Wingdings" pitchFamily="2" charset="2"/>
              <a:buChar char="Ø"/>
              <a:tabLst>
                <a:tab pos="457200" algn="l"/>
              </a:tabLst>
            </a:pPr>
            <a:r>
              <a:rPr lang="en-US" sz="2000" smtClean="0">
                <a:solidFill>
                  <a:prstClr val="white"/>
                </a:solidFill>
                <a:latin typeface="Times New Roman" pitchFamily="18" charset="0"/>
                <a:ea typeface="Times New Roman" pitchFamily="18" charset="0"/>
                <a:cs typeface="Times New Roman" pitchFamily="18" charset="0"/>
              </a:rPr>
              <a:t>	Wholesale </a:t>
            </a:r>
            <a:r>
              <a:rPr lang="en-US" sz="2000">
                <a:solidFill>
                  <a:prstClr val="white"/>
                </a:solidFill>
                <a:latin typeface="Times New Roman" pitchFamily="18" charset="0"/>
                <a:ea typeface="Times New Roman" pitchFamily="18" charset="0"/>
                <a:cs typeface="Times New Roman" pitchFamily="18" charset="0"/>
              </a:rPr>
              <a:t>Price Index or WPI is the price of a representative basket of wholesale </a:t>
            </a:r>
            <a:r>
              <a:rPr lang="en-US" sz="2000" smtClean="0">
                <a:solidFill>
                  <a:prstClr val="white"/>
                </a:solidFill>
                <a:latin typeface="Times New Roman" pitchFamily="18" charset="0"/>
                <a:ea typeface="Times New Roman" pitchFamily="18" charset="0"/>
                <a:cs typeface="Times New Roman" pitchFamily="18" charset="0"/>
              </a:rPr>
              <a:t>	goods</a:t>
            </a:r>
            <a:r>
              <a:rPr lang="en-US" sz="2000">
                <a:solidFill>
                  <a:prstClr val="white"/>
                </a:solidFill>
                <a:latin typeface="Times New Roman" pitchFamily="18" charset="0"/>
                <a:ea typeface="Times New Roman" pitchFamily="18" charset="0"/>
                <a:cs typeface="Times New Roman" pitchFamily="18" charset="0"/>
              </a:rPr>
              <a:t>.</a:t>
            </a:r>
            <a:endParaRPr lang="en-US" sz="2000">
              <a:solidFill>
                <a:prstClr val="white"/>
              </a:solidFill>
              <a:latin typeface="Times New Roman" pitchFamily="18" charset="0"/>
              <a:cs typeface="Times New Roman" pitchFamily="18" charset="0"/>
            </a:endParaRPr>
          </a:p>
          <a:p>
            <a:pPr lvl="0" algn="just" eaLnBrk="0" fontAlgn="base" hangingPunct="0">
              <a:spcBef>
                <a:spcPct val="0"/>
              </a:spcBef>
              <a:spcAft>
                <a:spcPct val="0"/>
              </a:spcAft>
              <a:buFont typeface="Wingdings" pitchFamily="2" charset="2"/>
              <a:buChar char="Ø"/>
              <a:tabLst>
                <a:tab pos="457200" algn="l"/>
              </a:tabLst>
            </a:pPr>
            <a:r>
              <a:rPr lang="en-US" sz="2000" smtClean="0">
                <a:solidFill>
                  <a:prstClr val="white"/>
                </a:solidFill>
                <a:latin typeface="Times New Roman" pitchFamily="18" charset="0"/>
                <a:ea typeface="Times New Roman" pitchFamily="18" charset="0"/>
                <a:cs typeface="Times New Roman" pitchFamily="18" charset="0"/>
              </a:rPr>
              <a:t>	The </a:t>
            </a:r>
            <a:r>
              <a:rPr lang="en-US" sz="2000">
                <a:solidFill>
                  <a:prstClr val="white"/>
                </a:solidFill>
                <a:latin typeface="Times New Roman" pitchFamily="18" charset="0"/>
                <a:ea typeface="Times New Roman" pitchFamily="18" charset="0"/>
                <a:cs typeface="Times New Roman" pitchFamily="18" charset="0"/>
              </a:rPr>
              <a:t>Wholesale Price Index focuses on the price of goods traded between </a:t>
            </a:r>
            <a:r>
              <a:rPr lang="en-US" sz="2000" smtClean="0">
                <a:solidFill>
                  <a:prstClr val="white"/>
                </a:solidFill>
                <a:latin typeface="Times New Roman" pitchFamily="18" charset="0"/>
                <a:ea typeface="Times New Roman" pitchFamily="18" charset="0"/>
                <a:cs typeface="Times New Roman" pitchFamily="18" charset="0"/>
              </a:rPr>
              <a:t>	corporations</a:t>
            </a:r>
            <a:r>
              <a:rPr lang="en-US" sz="2000">
                <a:solidFill>
                  <a:prstClr val="white"/>
                </a:solidFill>
                <a:latin typeface="Times New Roman" pitchFamily="18" charset="0"/>
                <a:ea typeface="Times New Roman" pitchFamily="18" charset="0"/>
                <a:cs typeface="Times New Roman" pitchFamily="18" charset="0"/>
              </a:rPr>
              <a:t>, rather </a:t>
            </a:r>
            <a:r>
              <a:rPr lang="en-US" sz="2000" smtClean="0">
                <a:solidFill>
                  <a:prstClr val="white"/>
                </a:solidFill>
                <a:latin typeface="Times New Roman" pitchFamily="18" charset="0"/>
                <a:ea typeface="Times New Roman" pitchFamily="18" charset="0"/>
                <a:cs typeface="Times New Roman" pitchFamily="18" charset="0"/>
              </a:rPr>
              <a:t>than </a:t>
            </a:r>
            <a:r>
              <a:rPr lang="en-US" sz="2000">
                <a:solidFill>
                  <a:prstClr val="white"/>
                </a:solidFill>
                <a:latin typeface="Times New Roman" pitchFamily="18" charset="0"/>
                <a:ea typeface="Times New Roman" pitchFamily="18" charset="0"/>
                <a:cs typeface="Times New Roman" pitchFamily="18" charset="0"/>
              </a:rPr>
              <a:t>goods bought by consumers, which is measured by the </a:t>
            </a:r>
            <a:r>
              <a:rPr lang="en-US" sz="2000" smtClean="0">
                <a:solidFill>
                  <a:prstClr val="white"/>
                </a:solidFill>
                <a:latin typeface="Times New Roman" pitchFamily="18" charset="0"/>
                <a:ea typeface="Times New Roman" pitchFamily="18" charset="0"/>
                <a:cs typeface="Times New Roman" pitchFamily="18" charset="0"/>
              </a:rPr>
              <a:t>	Consumer </a:t>
            </a:r>
            <a:r>
              <a:rPr lang="en-US" sz="2000">
                <a:solidFill>
                  <a:prstClr val="white"/>
                </a:solidFill>
                <a:latin typeface="Times New Roman" pitchFamily="18" charset="0"/>
                <a:ea typeface="Times New Roman" pitchFamily="18" charset="0"/>
                <a:cs typeface="Times New Roman" pitchFamily="18" charset="0"/>
              </a:rPr>
              <a:t>Price. </a:t>
            </a:r>
            <a:endParaRPr lang="en-US" sz="2000">
              <a:solidFill>
                <a:prstClr val="white"/>
              </a:solidFill>
              <a:latin typeface="Times New Roman" pitchFamily="18" charset="0"/>
              <a:cs typeface="Times New Roman" pitchFamily="18" charset="0"/>
            </a:endParaRPr>
          </a:p>
          <a:p>
            <a:pPr lvl="0" algn="just" eaLnBrk="0" fontAlgn="base" hangingPunct="0">
              <a:spcBef>
                <a:spcPct val="0"/>
              </a:spcBef>
              <a:spcAft>
                <a:spcPct val="0"/>
              </a:spcAft>
              <a:buFont typeface="Wingdings" pitchFamily="2" charset="2"/>
              <a:buChar char="Ø"/>
              <a:tabLst>
                <a:tab pos="457200" algn="l"/>
              </a:tabLst>
            </a:pPr>
            <a:r>
              <a:rPr lang="en-US" sz="2000" smtClean="0">
                <a:solidFill>
                  <a:prstClr val="white"/>
                </a:solidFill>
                <a:latin typeface="Times New Roman" pitchFamily="18" charset="0"/>
                <a:ea typeface="Times New Roman" pitchFamily="18" charset="0"/>
                <a:cs typeface="Times New Roman" pitchFamily="18" charset="0"/>
              </a:rPr>
              <a:t>	Very </a:t>
            </a:r>
            <a:r>
              <a:rPr lang="en-US" sz="2000">
                <a:solidFill>
                  <a:prstClr val="white"/>
                </a:solidFill>
                <a:latin typeface="Times New Roman" pitchFamily="18" charset="0"/>
                <a:ea typeface="Times New Roman" pitchFamily="18" charset="0"/>
                <a:cs typeface="Times New Roman" pitchFamily="18" charset="0"/>
              </a:rPr>
              <a:t>often WPI and CPIs differ from each other. It is mainly because they differ in </a:t>
            </a:r>
            <a:r>
              <a:rPr lang="en-US" sz="2000" smtClean="0">
                <a:solidFill>
                  <a:prstClr val="white"/>
                </a:solidFill>
                <a:latin typeface="Times New Roman" pitchFamily="18" charset="0"/>
                <a:ea typeface="Times New Roman" pitchFamily="18" charset="0"/>
                <a:cs typeface="Times New Roman" pitchFamily="18" charset="0"/>
              </a:rPr>
              <a:t>	term </a:t>
            </a:r>
            <a:r>
              <a:rPr lang="en-US" sz="2000">
                <a:solidFill>
                  <a:prstClr val="white"/>
                </a:solidFill>
                <a:latin typeface="Times New Roman" pitchFamily="18" charset="0"/>
                <a:ea typeface="Times New Roman" pitchFamily="18" charset="0"/>
                <a:cs typeface="Times New Roman" pitchFamily="18" charset="0"/>
              </a:rPr>
              <a:t>of </a:t>
            </a:r>
            <a:r>
              <a:rPr lang="en-US" sz="2000" smtClean="0">
                <a:solidFill>
                  <a:prstClr val="white"/>
                </a:solidFill>
                <a:latin typeface="Times New Roman" pitchFamily="18" charset="0"/>
                <a:ea typeface="Times New Roman" pitchFamily="18" charset="0"/>
                <a:cs typeface="Times New Roman" pitchFamily="18" charset="0"/>
              </a:rPr>
              <a:t>their </a:t>
            </a:r>
            <a:r>
              <a:rPr lang="en-US" sz="2000">
                <a:solidFill>
                  <a:prstClr val="white"/>
                </a:solidFill>
                <a:latin typeface="Times New Roman" pitchFamily="18" charset="0"/>
                <a:ea typeface="Times New Roman" pitchFamily="18" charset="0"/>
                <a:cs typeface="Times New Roman" pitchFamily="18" charset="0"/>
              </a:rPr>
              <a:t>weighting pattern. First, food has a larger weight in CPI ranging from </a:t>
            </a:r>
            <a:r>
              <a:rPr lang="en-US" sz="2000" smtClean="0">
                <a:solidFill>
                  <a:prstClr val="white"/>
                </a:solidFill>
                <a:latin typeface="Times New Roman" pitchFamily="18" charset="0"/>
                <a:ea typeface="Times New Roman" pitchFamily="18" charset="0"/>
                <a:cs typeface="Times New Roman" pitchFamily="18" charset="0"/>
              </a:rPr>
              <a:t>	46 </a:t>
            </a:r>
            <a:r>
              <a:rPr lang="en-US" sz="2000">
                <a:solidFill>
                  <a:prstClr val="white"/>
                </a:solidFill>
                <a:latin typeface="Times New Roman" pitchFamily="18" charset="0"/>
                <a:ea typeface="Times New Roman" pitchFamily="18" charset="0"/>
                <a:cs typeface="Times New Roman" pitchFamily="18" charset="0"/>
              </a:rPr>
              <a:t>per cent in </a:t>
            </a:r>
            <a:r>
              <a:rPr lang="en-US" sz="2000" smtClean="0">
                <a:solidFill>
                  <a:prstClr val="white"/>
                </a:solidFill>
                <a:latin typeface="Times New Roman" pitchFamily="18" charset="0"/>
                <a:ea typeface="Times New Roman" pitchFamily="18" charset="0"/>
                <a:cs typeface="Times New Roman" pitchFamily="18" charset="0"/>
              </a:rPr>
              <a:t>CPI-IW </a:t>
            </a:r>
            <a:r>
              <a:rPr lang="en-US" sz="2000">
                <a:solidFill>
                  <a:prstClr val="white"/>
                </a:solidFill>
                <a:latin typeface="Times New Roman" pitchFamily="18" charset="0"/>
                <a:ea typeface="Times New Roman" pitchFamily="18" charset="0"/>
                <a:cs typeface="Times New Roman" pitchFamily="18" charset="0"/>
              </a:rPr>
              <a:t>to 69 per cent in CPI-AL whereas, it has a weight of only 27 </a:t>
            </a:r>
            <a:r>
              <a:rPr lang="en-US" sz="2000" smtClean="0">
                <a:solidFill>
                  <a:prstClr val="white"/>
                </a:solidFill>
                <a:latin typeface="Times New Roman" pitchFamily="18" charset="0"/>
                <a:ea typeface="Times New Roman" pitchFamily="18" charset="0"/>
                <a:cs typeface="Times New Roman" pitchFamily="18" charset="0"/>
              </a:rPr>
              <a:t>	per </a:t>
            </a:r>
            <a:r>
              <a:rPr lang="en-US" sz="2000">
                <a:solidFill>
                  <a:prstClr val="white"/>
                </a:solidFill>
                <a:latin typeface="Times New Roman" pitchFamily="18" charset="0"/>
                <a:ea typeface="Times New Roman" pitchFamily="18" charset="0"/>
                <a:cs typeface="Times New Roman" pitchFamily="18" charset="0"/>
              </a:rPr>
              <a:t>cent in WPI.</a:t>
            </a:r>
            <a:endParaRPr lang="en-US" sz="2000">
              <a:solidFill>
                <a:prstClr val="white"/>
              </a:solidFill>
              <a:latin typeface="Times New Roman" pitchFamily="18" charset="0"/>
              <a:cs typeface="Times New Roman" pitchFamily="18" charset="0"/>
            </a:endParaRPr>
          </a:p>
        </p:txBody>
      </p:sp>
      <p:sp>
        <p:nvSpPr>
          <p:cNvPr id="6" name="Rectangle 5"/>
          <p:cNvSpPr/>
          <p:nvPr/>
        </p:nvSpPr>
        <p:spPr>
          <a:xfrm>
            <a:off x="457200" y="3253848"/>
            <a:ext cx="8763000" cy="584775"/>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algn="ctr" eaLnBrk="0" fontAlgn="base" hangingPunct="0">
              <a:spcBef>
                <a:spcPct val="0"/>
              </a:spcBef>
              <a:spcAft>
                <a:spcPct val="0"/>
              </a:spcAft>
              <a:tabLst>
                <a:tab pos="457200" algn="l"/>
              </a:tabLst>
            </a:pPr>
            <a:r>
              <a:rPr lang="en-US" sz="3200" b="1">
                <a:solidFill>
                  <a:schemeClr val="tx1"/>
                </a:solidFill>
                <a:latin typeface="Times New Roman" pitchFamily="18" charset="0"/>
                <a:ea typeface="Times New Roman" pitchFamily="18" charset="0"/>
                <a:cs typeface="Times New Roman" pitchFamily="18" charset="0"/>
              </a:rPr>
              <a:t>3.		Change in Wholesale Price Index (WPI)</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5" name="Group 1"/>
          <p:cNvGrpSpPr>
            <a:grpSpLocks/>
          </p:cNvGrpSpPr>
          <p:nvPr/>
        </p:nvGrpSpPr>
        <p:grpSpPr bwMode="auto">
          <a:xfrm>
            <a:off x="304800" y="1218072"/>
            <a:ext cx="9220200" cy="3341899"/>
            <a:chOff x="428" y="1080"/>
            <a:chExt cx="11041" cy="4511"/>
          </a:xfrm>
        </p:grpSpPr>
        <p:sp>
          <p:nvSpPr>
            <p:cNvPr id="6146" name="Line 2"/>
            <p:cNvSpPr>
              <a:spLocks noChangeShapeType="1"/>
            </p:cNvSpPr>
            <p:nvPr/>
          </p:nvSpPr>
          <p:spPr bwMode="auto">
            <a:xfrm>
              <a:off x="5631" y="1980"/>
              <a:ext cx="0" cy="1260"/>
            </a:xfrm>
            <a:prstGeom prst="line">
              <a:avLst/>
            </a:prstGeom>
          </p:spPr>
          <p:style>
            <a:lnRef idx="3">
              <a:schemeClr val="lt1"/>
            </a:lnRef>
            <a:fillRef idx="1">
              <a:schemeClr val="dk1"/>
            </a:fillRef>
            <a:effectRef idx="1">
              <a:schemeClr val="dk1"/>
            </a:effectRef>
            <a:fontRef idx="minor">
              <a:schemeClr val="lt1"/>
            </a:fontRef>
          </p:style>
          <p:txBody>
            <a:bodyPr wrap="square">
              <a:spAutoFit/>
            </a:bodyPr>
            <a:lstStyle/>
            <a:p>
              <a:pPr algn="ctr" eaLnBrk="0" fontAlgn="base" hangingPunct="0">
                <a:spcBef>
                  <a:spcPct val="0"/>
                </a:spcBef>
                <a:spcAft>
                  <a:spcPct val="0"/>
                </a:spcAft>
              </a:pPr>
              <a:endParaRPr lang="en-US" sz="4800" b="1">
                <a:latin typeface="Times New Roman" pitchFamily="18" charset="0"/>
                <a:ea typeface="Times New Roman" pitchFamily="18" charset="0"/>
                <a:cs typeface="Times New Roman" pitchFamily="18" charset="0"/>
              </a:endParaRPr>
            </a:p>
          </p:txBody>
        </p:sp>
        <p:grpSp>
          <p:nvGrpSpPr>
            <p:cNvPr id="6147" name="Group 3"/>
            <p:cNvGrpSpPr>
              <a:grpSpLocks/>
            </p:cNvGrpSpPr>
            <p:nvPr/>
          </p:nvGrpSpPr>
          <p:grpSpPr bwMode="auto">
            <a:xfrm>
              <a:off x="428" y="1080"/>
              <a:ext cx="11041" cy="4511"/>
              <a:chOff x="530" y="1080"/>
              <a:chExt cx="11041" cy="4511"/>
            </a:xfrm>
          </p:grpSpPr>
          <p:sp>
            <p:nvSpPr>
              <p:cNvPr id="6148" name="Rectangle 4"/>
              <p:cNvSpPr>
                <a:spLocks noChangeArrowheads="1"/>
              </p:cNvSpPr>
              <p:nvPr/>
            </p:nvSpPr>
            <p:spPr bwMode="auto">
              <a:xfrm>
                <a:off x="3420" y="1080"/>
                <a:ext cx="4500" cy="872"/>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marR="0" indent="0" algn="ctr" eaLnBrk="0" fontAlgn="base" hangingPunct="0">
                  <a:lnSpc>
                    <a:spcPct val="100000"/>
                  </a:lnSpc>
                  <a:spcBef>
                    <a:spcPct val="0"/>
                  </a:spcBef>
                  <a:spcAft>
                    <a:spcPct val="0"/>
                  </a:spcAft>
                  <a:buClrTx/>
                  <a:buSzTx/>
                  <a:buFontTx/>
                  <a:buNone/>
                  <a:tabLst/>
                </a:pPr>
                <a:r>
                  <a:rPr lang="en-US" sz="3600" b="1">
                    <a:solidFill>
                      <a:schemeClr val="tx1"/>
                    </a:solidFill>
                    <a:latin typeface="Times New Roman" pitchFamily="18" charset="0"/>
                    <a:ea typeface="Times New Roman" pitchFamily="18" charset="0"/>
                    <a:cs typeface="Times New Roman" pitchFamily="18" charset="0"/>
                  </a:rPr>
                  <a:t>Types of Inflation</a:t>
                </a:r>
              </a:p>
            </p:txBody>
          </p:sp>
          <p:sp>
            <p:nvSpPr>
              <p:cNvPr id="6149" name="Line 5"/>
              <p:cNvSpPr>
                <a:spLocks noChangeShapeType="1"/>
              </p:cNvSpPr>
              <p:nvPr/>
            </p:nvSpPr>
            <p:spPr bwMode="auto">
              <a:xfrm>
                <a:off x="1484" y="3240"/>
                <a:ext cx="9074" cy="0"/>
              </a:xfrm>
              <a:prstGeom prst="line">
                <a:avLst/>
              </a:prstGeom>
            </p:spPr>
            <p:style>
              <a:lnRef idx="3">
                <a:schemeClr val="lt1"/>
              </a:lnRef>
              <a:fillRef idx="1">
                <a:schemeClr val="dk1"/>
              </a:fillRef>
              <a:effectRef idx="1">
                <a:schemeClr val="dk1"/>
              </a:effectRef>
              <a:fontRef idx="minor">
                <a:schemeClr val="lt1"/>
              </a:fontRef>
            </p:style>
            <p:txBody>
              <a:bodyPr wrap="square">
                <a:spAutoFit/>
              </a:bodyPr>
              <a:lstStyle/>
              <a:p>
                <a:pPr algn="ctr" eaLnBrk="0" fontAlgn="base" hangingPunct="0">
                  <a:spcBef>
                    <a:spcPct val="0"/>
                  </a:spcBef>
                  <a:spcAft>
                    <a:spcPct val="0"/>
                  </a:spcAft>
                </a:pPr>
                <a:endParaRPr lang="en-US" sz="4800" b="1">
                  <a:latin typeface="Times New Roman" pitchFamily="18" charset="0"/>
                  <a:ea typeface="Times New Roman" pitchFamily="18" charset="0"/>
                  <a:cs typeface="Times New Roman" pitchFamily="18" charset="0"/>
                </a:endParaRPr>
              </a:p>
            </p:txBody>
          </p:sp>
          <p:grpSp>
            <p:nvGrpSpPr>
              <p:cNvPr id="6150" name="Group 6"/>
              <p:cNvGrpSpPr>
                <a:grpSpLocks/>
              </p:cNvGrpSpPr>
              <p:nvPr/>
            </p:nvGrpSpPr>
            <p:grpSpPr bwMode="auto">
              <a:xfrm>
                <a:off x="530" y="3240"/>
                <a:ext cx="1980" cy="2178"/>
                <a:chOff x="530" y="3240"/>
                <a:chExt cx="1980" cy="2178"/>
              </a:xfrm>
            </p:grpSpPr>
            <p:sp>
              <p:nvSpPr>
                <p:cNvPr id="6151" name="Rectangle 7"/>
                <p:cNvSpPr>
                  <a:spLocks noChangeArrowheads="1"/>
                </p:cNvSpPr>
                <p:nvPr/>
              </p:nvSpPr>
              <p:spPr bwMode="auto">
                <a:xfrm>
                  <a:off x="530" y="4296"/>
                  <a:ext cx="1980" cy="1122"/>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marR="0" indent="0" algn="ctr" eaLnBrk="0" fontAlgn="base" hangingPunct="0">
                    <a:lnSpc>
                      <a:spcPct val="100000"/>
                    </a:lnSpc>
                    <a:spcBef>
                      <a:spcPct val="0"/>
                    </a:spcBef>
                    <a:spcAft>
                      <a:spcPct val="0"/>
                    </a:spcAft>
                    <a:buClrTx/>
                    <a:buSzTx/>
                    <a:buFontTx/>
                    <a:buNone/>
                    <a:tabLst/>
                  </a:pPr>
                  <a:r>
                    <a:rPr lang="en-US" sz="2400" b="1">
                      <a:solidFill>
                        <a:schemeClr val="tx1"/>
                      </a:solidFill>
                      <a:latin typeface="Times New Roman" pitchFamily="18" charset="0"/>
                      <a:ea typeface="Times New Roman" pitchFamily="18" charset="0"/>
                      <a:cs typeface="Times New Roman" pitchFamily="18" charset="0"/>
                    </a:rPr>
                    <a:t>Galloping</a:t>
                  </a:r>
                </a:p>
                <a:p>
                  <a:pPr marR="0" indent="0" algn="ctr" eaLnBrk="0" fontAlgn="base" hangingPunct="0">
                    <a:lnSpc>
                      <a:spcPct val="100000"/>
                    </a:lnSpc>
                    <a:spcBef>
                      <a:spcPct val="0"/>
                    </a:spcBef>
                    <a:spcAft>
                      <a:spcPct val="0"/>
                    </a:spcAft>
                    <a:buClrTx/>
                    <a:buSzTx/>
                    <a:buFontTx/>
                    <a:buNone/>
                    <a:tabLst/>
                  </a:pPr>
                  <a:r>
                    <a:rPr lang="en-US" sz="2400" b="1">
                      <a:solidFill>
                        <a:schemeClr val="tx1"/>
                      </a:solidFill>
                      <a:latin typeface="Times New Roman" pitchFamily="18" charset="0"/>
                      <a:ea typeface="Times New Roman" pitchFamily="18" charset="0"/>
                      <a:cs typeface="Times New Roman" pitchFamily="18" charset="0"/>
                    </a:rPr>
                    <a:t>Inflation</a:t>
                  </a:r>
                </a:p>
              </p:txBody>
            </p:sp>
            <p:sp>
              <p:nvSpPr>
                <p:cNvPr id="6152" name="Line 8"/>
                <p:cNvSpPr>
                  <a:spLocks noChangeShapeType="1"/>
                </p:cNvSpPr>
                <p:nvPr/>
              </p:nvSpPr>
              <p:spPr bwMode="auto">
                <a:xfrm>
                  <a:off x="1474" y="3240"/>
                  <a:ext cx="0" cy="1080"/>
                </a:xfrm>
                <a:prstGeom prst="line">
                  <a:avLst/>
                </a:prstGeom>
              </p:spPr>
              <p:style>
                <a:lnRef idx="3">
                  <a:schemeClr val="lt1"/>
                </a:lnRef>
                <a:fillRef idx="1">
                  <a:schemeClr val="dk1"/>
                </a:fillRef>
                <a:effectRef idx="1">
                  <a:schemeClr val="dk1"/>
                </a:effectRef>
                <a:fontRef idx="minor">
                  <a:schemeClr val="lt1"/>
                </a:fontRef>
              </p:style>
              <p:txBody>
                <a:bodyPr wrap="square">
                  <a:spAutoFit/>
                </a:bodyPr>
                <a:lstStyle/>
                <a:p>
                  <a:pPr algn="ctr" eaLnBrk="0" fontAlgn="base" hangingPunct="0">
                    <a:spcBef>
                      <a:spcPct val="0"/>
                    </a:spcBef>
                    <a:spcAft>
                      <a:spcPct val="0"/>
                    </a:spcAft>
                  </a:pPr>
                  <a:endParaRPr lang="en-US" sz="4800" b="1">
                    <a:latin typeface="Times New Roman" pitchFamily="18" charset="0"/>
                    <a:ea typeface="Times New Roman" pitchFamily="18" charset="0"/>
                    <a:cs typeface="Times New Roman" pitchFamily="18" charset="0"/>
                  </a:endParaRPr>
                </a:p>
              </p:txBody>
            </p:sp>
          </p:grpSp>
          <p:grpSp>
            <p:nvGrpSpPr>
              <p:cNvPr id="6153" name="Group 9"/>
              <p:cNvGrpSpPr>
                <a:grpSpLocks/>
              </p:cNvGrpSpPr>
              <p:nvPr/>
            </p:nvGrpSpPr>
            <p:grpSpPr bwMode="auto">
              <a:xfrm>
                <a:off x="2666" y="3247"/>
                <a:ext cx="1980" cy="2344"/>
                <a:chOff x="530" y="3240"/>
                <a:chExt cx="1980" cy="2344"/>
              </a:xfrm>
            </p:grpSpPr>
            <p:sp>
              <p:nvSpPr>
                <p:cNvPr id="6154" name="Rectangle 10"/>
                <p:cNvSpPr>
                  <a:spLocks noChangeArrowheads="1"/>
                </p:cNvSpPr>
                <p:nvPr/>
              </p:nvSpPr>
              <p:spPr bwMode="auto">
                <a:xfrm>
                  <a:off x="530" y="4296"/>
                  <a:ext cx="1980" cy="1288"/>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marR="0" indent="0" algn="ctr" eaLnBrk="0" fontAlgn="base" hangingPunct="0">
                    <a:lnSpc>
                      <a:spcPct val="100000"/>
                    </a:lnSpc>
                    <a:spcBef>
                      <a:spcPct val="0"/>
                    </a:spcBef>
                    <a:spcAft>
                      <a:spcPct val="0"/>
                    </a:spcAft>
                    <a:buClrTx/>
                    <a:buSzTx/>
                    <a:buFontTx/>
                    <a:buNone/>
                    <a:tabLst/>
                  </a:pPr>
                  <a:r>
                    <a:rPr lang="en-US" sz="2800" b="1">
                      <a:solidFill>
                        <a:schemeClr val="tx1"/>
                      </a:solidFill>
                      <a:latin typeface="Times New Roman" pitchFamily="18" charset="0"/>
                      <a:ea typeface="Times New Roman" pitchFamily="18" charset="0"/>
                      <a:cs typeface="Times New Roman" pitchFamily="18" charset="0"/>
                    </a:rPr>
                    <a:t>Creeping Inflation</a:t>
                  </a:r>
                </a:p>
              </p:txBody>
            </p:sp>
            <p:sp>
              <p:nvSpPr>
                <p:cNvPr id="6155" name="Line 11"/>
                <p:cNvSpPr>
                  <a:spLocks noChangeShapeType="1"/>
                </p:cNvSpPr>
                <p:nvPr/>
              </p:nvSpPr>
              <p:spPr bwMode="auto">
                <a:xfrm>
                  <a:off x="1474" y="3240"/>
                  <a:ext cx="0" cy="1080"/>
                </a:xfrm>
                <a:prstGeom prst="line">
                  <a:avLst/>
                </a:prstGeom>
              </p:spPr>
              <p:style>
                <a:lnRef idx="3">
                  <a:schemeClr val="lt1"/>
                </a:lnRef>
                <a:fillRef idx="1">
                  <a:schemeClr val="dk1"/>
                </a:fillRef>
                <a:effectRef idx="1">
                  <a:schemeClr val="dk1"/>
                </a:effectRef>
                <a:fontRef idx="minor">
                  <a:schemeClr val="lt1"/>
                </a:fontRef>
              </p:style>
              <p:txBody>
                <a:bodyPr wrap="square">
                  <a:spAutoFit/>
                </a:bodyPr>
                <a:lstStyle/>
                <a:p>
                  <a:pPr algn="ctr" eaLnBrk="0" fontAlgn="base" hangingPunct="0">
                    <a:spcBef>
                      <a:spcPct val="0"/>
                    </a:spcBef>
                    <a:spcAft>
                      <a:spcPct val="0"/>
                    </a:spcAft>
                  </a:pPr>
                  <a:endParaRPr lang="en-US" sz="4800" b="1">
                    <a:latin typeface="Times New Roman" pitchFamily="18" charset="0"/>
                    <a:ea typeface="Times New Roman" pitchFamily="18" charset="0"/>
                    <a:cs typeface="Times New Roman" pitchFamily="18" charset="0"/>
                  </a:endParaRPr>
                </a:p>
              </p:txBody>
            </p:sp>
          </p:grpSp>
          <p:grpSp>
            <p:nvGrpSpPr>
              <p:cNvPr id="6156" name="Group 12"/>
              <p:cNvGrpSpPr>
                <a:grpSpLocks/>
              </p:cNvGrpSpPr>
              <p:nvPr/>
            </p:nvGrpSpPr>
            <p:grpSpPr bwMode="auto">
              <a:xfrm>
                <a:off x="4799" y="3230"/>
                <a:ext cx="1980" cy="1762"/>
                <a:chOff x="530" y="3240"/>
                <a:chExt cx="1980" cy="1762"/>
              </a:xfrm>
            </p:grpSpPr>
            <p:sp>
              <p:nvSpPr>
                <p:cNvPr id="6157" name="Rectangle 13"/>
                <p:cNvSpPr>
                  <a:spLocks noChangeArrowheads="1"/>
                </p:cNvSpPr>
                <p:nvPr/>
              </p:nvSpPr>
              <p:spPr bwMode="auto">
                <a:xfrm>
                  <a:off x="530" y="4296"/>
                  <a:ext cx="1980" cy="706"/>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marR="0" indent="0" algn="ctr" eaLnBrk="0" fontAlgn="base" hangingPunct="0">
                    <a:lnSpc>
                      <a:spcPct val="100000"/>
                    </a:lnSpc>
                    <a:spcBef>
                      <a:spcPct val="0"/>
                    </a:spcBef>
                    <a:spcAft>
                      <a:spcPct val="0"/>
                    </a:spcAft>
                    <a:buClrTx/>
                    <a:buSzTx/>
                    <a:buFontTx/>
                    <a:buNone/>
                    <a:tabLst/>
                  </a:pPr>
                  <a:r>
                    <a:rPr lang="en-US" sz="2800" b="1">
                      <a:solidFill>
                        <a:schemeClr val="tx1"/>
                      </a:solidFill>
                      <a:latin typeface="Times New Roman" pitchFamily="18" charset="0"/>
                      <a:ea typeface="Times New Roman" pitchFamily="18" charset="0"/>
                      <a:cs typeface="Times New Roman" pitchFamily="18" charset="0"/>
                    </a:rPr>
                    <a:t>Deflation</a:t>
                  </a:r>
                </a:p>
              </p:txBody>
            </p:sp>
            <p:sp>
              <p:nvSpPr>
                <p:cNvPr id="6158" name="Line 14"/>
                <p:cNvSpPr>
                  <a:spLocks noChangeShapeType="1"/>
                </p:cNvSpPr>
                <p:nvPr/>
              </p:nvSpPr>
              <p:spPr bwMode="auto">
                <a:xfrm>
                  <a:off x="1474" y="3240"/>
                  <a:ext cx="0" cy="1080"/>
                </a:xfrm>
                <a:prstGeom prst="line">
                  <a:avLst/>
                </a:prstGeom>
              </p:spPr>
              <p:style>
                <a:lnRef idx="3">
                  <a:schemeClr val="lt1"/>
                </a:lnRef>
                <a:fillRef idx="1">
                  <a:schemeClr val="dk1"/>
                </a:fillRef>
                <a:effectRef idx="1">
                  <a:schemeClr val="dk1"/>
                </a:effectRef>
                <a:fontRef idx="minor">
                  <a:schemeClr val="lt1"/>
                </a:fontRef>
              </p:style>
              <p:txBody>
                <a:bodyPr wrap="square">
                  <a:spAutoFit/>
                </a:bodyPr>
                <a:lstStyle/>
                <a:p>
                  <a:pPr algn="ctr" eaLnBrk="0" fontAlgn="base" hangingPunct="0">
                    <a:spcBef>
                      <a:spcPct val="0"/>
                    </a:spcBef>
                    <a:spcAft>
                      <a:spcPct val="0"/>
                    </a:spcAft>
                  </a:pPr>
                  <a:endParaRPr lang="en-US" sz="4800" b="1">
                    <a:latin typeface="Times New Roman" pitchFamily="18" charset="0"/>
                    <a:ea typeface="Times New Roman" pitchFamily="18" charset="0"/>
                    <a:cs typeface="Times New Roman" pitchFamily="18" charset="0"/>
                  </a:endParaRPr>
                </a:p>
              </p:txBody>
            </p:sp>
          </p:grpSp>
          <p:sp>
            <p:nvSpPr>
              <p:cNvPr id="6159" name="Rectangle 15"/>
              <p:cNvSpPr>
                <a:spLocks noChangeArrowheads="1"/>
              </p:cNvSpPr>
              <p:nvPr/>
            </p:nvSpPr>
            <p:spPr bwMode="auto">
              <a:xfrm>
                <a:off x="6918" y="4279"/>
                <a:ext cx="2262" cy="706"/>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marR="0" indent="0" algn="ctr" eaLnBrk="0" fontAlgn="base" hangingPunct="0">
                  <a:lnSpc>
                    <a:spcPct val="100000"/>
                  </a:lnSpc>
                  <a:spcBef>
                    <a:spcPct val="0"/>
                  </a:spcBef>
                  <a:spcAft>
                    <a:spcPct val="0"/>
                  </a:spcAft>
                  <a:buClrTx/>
                  <a:buSzTx/>
                  <a:buFontTx/>
                  <a:buNone/>
                  <a:tabLst/>
                </a:pPr>
                <a:r>
                  <a:rPr lang="en-US" sz="2800" b="1">
                    <a:solidFill>
                      <a:schemeClr val="tx1"/>
                    </a:solidFill>
                    <a:latin typeface="Times New Roman" pitchFamily="18" charset="0"/>
                    <a:ea typeface="Times New Roman" pitchFamily="18" charset="0"/>
                    <a:cs typeface="Times New Roman" pitchFamily="18" charset="0"/>
                  </a:rPr>
                  <a:t>Stagflation</a:t>
                </a:r>
              </a:p>
            </p:txBody>
          </p:sp>
          <p:sp>
            <p:nvSpPr>
              <p:cNvPr id="6160" name="Line 16"/>
              <p:cNvSpPr>
                <a:spLocks noChangeShapeType="1"/>
              </p:cNvSpPr>
              <p:nvPr/>
            </p:nvSpPr>
            <p:spPr bwMode="auto">
              <a:xfrm>
                <a:off x="7964" y="3223"/>
                <a:ext cx="1" cy="1121"/>
              </a:xfrm>
              <a:prstGeom prst="line">
                <a:avLst/>
              </a:prstGeom>
            </p:spPr>
            <p:style>
              <a:lnRef idx="3">
                <a:schemeClr val="lt1"/>
              </a:lnRef>
              <a:fillRef idx="1">
                <a:schemeClr val="dk1"/>
              </a:fillRef>
              <a:effectRef idx="1">
                <a:schemeClr val="dk1"/>
              </a:effectRef>
              <a:fontRef idx="minor">
                <a:schemeClr val="lt1"/>
              </a:fontRef>
            </p:style>
            <p:txBody>
              <a:bodyPr wrap="square">
                <a:spAutoFit/>
              </a:bodyPr>
              <a:lstStyle/>
              <a:p>
                <a:pPr algn="ctr" eaLnBrk="0" fontAlgn="base" hangingPunct="0">
                  <a:spcBef>
                    <a:spcPct val="0"/>
                  </a:spcBef>
                  <a:spcAft>
                    <a:spcPct val="0"/>
                  </a:spcAft>
                </a:pPr>
                <a:endParaRPr lang="en-US" sz="4800" b="1">
                  <a:latin typeface="Times New Roman" pitchFamily="18" charset="0"/>
                  <a:ea typeface="Times New Roman" pitchFamily="18" charset="0"/>
                  <a:cs typeface="Times New Roman" pitchFamily="18" charset="0"/>
                </a:endParaRPr>
              </a:p>
            </p:txBody>
          </p:sp>
          <p:grpSp>
            <p:nvGrpSpPr>
              <p:cNvPr id="6161" name="Group 17"/>
              <p:cNvGrpSpPr>
                <a:grpSpLocks/>
              </p:cNvGrpSpPr>
              <p:nvPr/>
            </p:nvGrpSpPr>
            <p:grpSpPr bwMode="auto">
              <a:xfrm>
                <a:off x="9591" y="3223"/>
                <a:ext cx="1980" cy="2344"/>
                <a:chOff x="530" y="3240"/>
                <a:chExt cx="1980" cy="2344"/>
              </a:xfrm>
            </p:grpSpPr>
            <p:sp>
              <p:nvSpPr>
                <p:cNvPr id="6162" name="Rectangle 18"/>
                <p:cNvSpPr>
                  <a:spLocks noChangeArrowheads="1"/>
                </p:cNvSpPr>
                <p:nvPr/>
              </p:nvSpPr>
              <p:spPr bwMode="auto">
                <a:xfrm>
                  <a:off x="530" y="4296"/>
                  <a:ext cx="1980" cy="1288"/>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marR="0" indent="0" algn="ctr" eaLnBrk="0" fontAlgn="base" hangingPunct="0">
                    <a:lnSpc>
                      <a:spcPct val="100000"/>
                    </a:lnSpc>
                    <a:spcBef>
                      <a:spcPct val="0"/>
                    </a:spcBef>
                    <a:spcAft>
                      <a:spcPct val="0"/>
                    </a:spcAft>
                    <a:buClrTx/>
                    <a:buSzTx/>
                    <a:buFontTx/>
                    <a:buNone/>
                    <a:tabLst/>
                  </a:pPr>
                  <a:r>
                    <a:rPr lang="en-US" sz="2800" b="1">
                      <a:solidFill>
                        <a:schemeClr val="tx1"/>
                      </a:solidFill>
                      <a:latin typeface="Times New Roman" pitchFamily="18" charset="0"/>
                      <a:ea typeface="Times New Roman" pitchFamily="18" charset="0"/>
                      <a:cs typeface="Times New Roman" pitchFamily="18" charset="0"/>
                    </a:rPr>
                    <a:t>Hyper Inflation</a:t>
                  </a:r>
                </a:p>
              </p:txBody>
            </p:sp>
            <p:sp>
              <p:nvSpPr>
                <p:cNvPr id="6163" name="Line 19"/>
                <p:cNvSpPr>
                  <a:spLocks noChangeShapeType="1"/>
                </p:cNvSpPr>
                <p:nvPr/>
              </p:nvSpPr>
              <p:spPr bwMode="auto">
                <a:xfrm>
                  <a:off x="1474" y="3240"/>
                  <a:ext cx="0" cy="1080"/>
                </a:xfrm>
                <a:prstGeom prst="line">
                  <a:avLst/>
                </a:prstGeom>
              </p:spPr>
              <p:style>
                <a:lnRef idx="3">
                  <a:schemeClr val="lt1"/>
                </a:lnRef>
                <a:fillRef idx="1">
                  <a:schemeClr val="dk1"/>
                </a:fillRef>
                <a:effectRef idx="1">
                  <a:schemeClr val="dk1"/>
                </a:effectRef>
                <a:fontRef idx="minor">
                  <a:schemeClr val="lt1"/>
                </a:fontRef>
              </p:style>
              <p:txBody>
                <a:bodyPr wrap="square">
                  <a:spAutoFit/>
                </a:bodyPr>
                <a:lstStyle/>
                <a:p>
                  <a:pPr algn="ctr" eaLnBrk="0" fontAlgn="base" hangingPunct="0">
                    <a:spcBef>
                      <a:spcPct val="0"/>
                    </a:spcBef>
                    <a:spcAft>
                      <a:spcPct val="0"/>
                    </a:spcAft>
                  </a:pPr>
                  <a:endParaRPr lang="en-US" sz="4800" b="1">
                    <a:latin typeface="Times New Roman" pitchFamily="18" charset="0"/>
                    <a:ea typeface="Times New Roman" pitchFamily="18" charset="0"/>
                    <a:cs typeface="Times New Roman" pitchFamily="18" charset="0"/>
                  </a:endParaRPr>
                </a:p>
              </p:txBody>
            </p:sp>
          </p:grpSp>
        </p:gr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685800" y="2321256"/>
          <a:ext cx="8915400" cy="3012744"/>
        </p:xfrm>
        <a:graphic>
          <a:graphicData uri="http://schemas.openxmlformats.org/drawingml/2006/table">
            <a:tbl>
              <a:tblPr/>
              <a:tblGrid>
                <a:gridCol w="2813605"/>
                <a:gridCol w="2881403"/>
                <a:gridCol w="3220392"/>
              </a:tblGrid>
              <a:tr h="376593">
                <a:tc>
                  <a:txBody>
                    <a:bodyPr/>
                    <a:lstStyle/>
                    <a:p>
                      <a:pPr marL="0" marR="0" algn="ctr">
                        <a:spcBef>
                          <a:spcPts val="0"/>
                        </a:spcBef>
                        <a:spcAft>
                          <a:spcPts val="0"/>
                        </a:spcAft>
                      </a:pPr>
                      <a:r>
                        <a:rPr lang="en-US" sz="2400" b="1">
                          <a:latin typeface="Times New Roman"/>
                          <a:ea typeface="Times New Roman"/>
                        </a:rPr>
                        <a:t>Decades</a:t>
                      </a:r>
                      <a:endParaRPr lang="en-US"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b="1">
                          <a:latin typeface="Times New Roman"/>
                          <a:ea typeface="Times New Roman"/>
                        </a:rPr>
                        <a:t>WPI</a:t>
                      </a:r>
                      <a:endParaRPr lang="en-US"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b="1">
                          <a:latin typeface="Times New Roman"/>
                          <a:ea typeface="Times New Roman"/>
                        </a:rPr>
                        <a:t>CPI-IW</a:t>
                      </a:r>
                      <a:endParaRPr lang="en-US"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593">
                <a:tc>
                  <a:txBody>
                    <a:bodyPr/>
                    <a:lstStyle/>
                    <a:p>
                      <a:pPr marL="0" marR="0">
                        <a:spcBef>
                          <a:spcPts val="0"/>
                        </a:spcBef>
                        <a:spcAft>
                          <a:spcPts val="0"/>
                        </a:spcAft>
                      </a:pPr>
                      <a:r>
                        <a:rPr lang="en-US" sz="2400">
                          <a:latin typeface="Times New Roman"/>
                          <a:ea typeface="Times New Roman"/>
                        </a:rPr>
                        <a:t>1971-72 to 1980-81</a:t>
                      </a:r>
                      <a:endParaRPr lang="en-US"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10.3</a:t>
                      </a:r>
                      <a:endParaRPr lang="en-US"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8.3</a:t>
                      </a:r>
                      <a:endParaRPr lang="en-US"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593">
                <a:tc>
                  <a:txBody>
                    <a:bodyPr/>
                    <a:lstStyle/>
                    <a:p>
                      <a:pPr marL="0" marR="0">
                        <a:spcBef>
                          <a:spcPts val="0"/>
                        </a:spcBef>
                        <a:spcAft>
                          <a:spcPts val="0"/>
                        </a:spcAft>
                      </a:pPr>
                      <a:r>
                        <a:rPr lang="en-US" sz="2400">
                          <a:latin typeface="Times New Roman"/>
                          <a:ea typeface="Times New Roman"/>
                        </a:rPr>
                        <a:t>1981-82 to 1990-91</a:t>
                      </a:r>
                      <a:endParaRPr lang="en-US"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7.1</a:t>
                      </a:r>
                      <a:endParaRPr lang="en-US"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9.0</a:t>
                      </a:r>
                      <a:endParaRPr lang="en-US"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593">
                <a:tc>
                  <a:txBody>
                    <a:bodyPr/>
                    <a:lstStyle/>
                    <a:p>
                      <a:pPr marL="0" marR="0">
                        <a:spcBef>
                          <a:spcPts val="0"/>
                        </a:spcBef>
                        <a:spcAft>
                          <a:spcPts val="0"/>
                        </a:spcAft>
                      </a:pPr>
                      <a:r>
                        <a:rPr lang="en-US" sz="2400">
                          <a:latin typeface="Times New Roman"/>
                          <a:ea typeface="Times New Roman"/>
                        </a:rPr>
                        <a:t>1991-92 to 2000-01</a:t>
                      </a:r>
                      <a:endParaRPr lang="en-US"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7.8</a:t>
                      </a:r>
                      <a:endParaRPr lang="en-US"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8.7</a:t>
                      </a:r>
                      <a:endParaRPr lang="en-US"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593">
                <a:tc>
                  <a:txBody>
                    <a:bodyPr/>
                    <a:lstStyle/>
                    <a:p>
                      <a:pPr marL="0" marR="0">
                        <a:spcBef>
                          <a:spcPts val="0"/>
                        </a:spcBef>
                        <a:spcAft>
                          <a:spcPts val="0"/>
                        </a:spcAft>
                      </a:pPr>
                      <a:r>
                        <a:rPr lang="en-US" sz="2400">
                          <a:latin typeface="Times New Roman"/>
                          <a:ea typeface="Times New Roman"/>
                        </a:rPr>
                        <a:t>2001-02 to 2008-09</a:t>
                      </a:r>
                      <a:endParaRPr lang="en-US"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5.2</a:t>
                      </a:r>
                      <a:endParaRPr lang="en-US"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5.3</a:t>
                      </a:r>
                      <a:endParaRPr lang="en-US"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593">
                <a:tc>
                  <a:txBody>
                    <a:bodyPr/>
                    <a:lstStyle/>
                    <a:p>
                      <a:pPr marL="0" marR="0">
                        <a:spcBef>
                          <a:spcPts val="0"/>
                        </a:spcBef>
                        <a:spcAft>
                          <a:spcPts val="0"/>
                        </a:spcAft>
                      </a:pPr>
                      <a:r>
                        <a:rPr lang="en-US" sz="2400">
                          <a:latin typeface="Times New Roman"/>
                          <a:ea typeface="Times New Roman"/>
                        </a:rPr>
                        <a:t>2009-10</a:t>
                      </a:r>
                      <a:endParaRPr lang="en-US"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3.8</a:t>
                      </a:r>
                      <a:endParaRPr lang="en-US"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12.44</a:t>
                      </a:r>
                      <a:endParaRPr lang="en-US"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593">
                <a:tc>
                  <a:txBody>
                    <a:bodyPr/>
                    <a:lstStyle/>
                    <a:p>
                      <a:pPr marL="0" marR="0">
                        <a:spcBef>
                          <a:spcPts val="0"/>
                        </a:spcBef>
                        <a:spcAft>
                          <a:spcPts val="0"/>
                        </a:spcAft>
                      </a:pPr>
                      <a:r>
                        <a:rPr lang="en-US" sz="2400">
                          <a:latin typeface="Times New Roman"/>
                          <a:ea typeface="Times New Roman"/>
                        </a:rPr>
                        <a:t>2010-11</a:t>
                      </a:r>
                      <a:endParaRPr lang="en-US"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9.6</a:t>
                      </a:r>
                      <a:endParaRPr lang="en-US"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10.2</a:t>
                      </a:r>
                      <a:endParaRPr lang="en-US"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593">
                <a:tc>
                  <a:txBody>
                    <a:bodyPr/>
                    <a:lstStyle/>
                    <a:p>
                      <a:pPr marL="0" marR="0">
                        <a:spcBef>
                          <a:spcPts val="0"/>
                        </a:spcBef>
                        <a:spcAft>
                          <a:spcPts val="0"/>
                        </a:spcAft>
                      </a:pPr>
                      <a:r>
                        <a:rPr lang="en-US" sz="2400">
                          <a:latin typeface="Times New Roman"/>
                          <a:ea typeface="Times New Roman"/>
                        </a:rPr>
                        <a:t>2011-12</a:t>
                      </a:r>
                      <a:endParaRPr lang="en-US"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9.1</a:t>
                      </a:r>
                      <a:endParaRPr lang="en-US"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9.41</a:t>
                      </a:r>
                      <a:endParaRPr lang="en-US"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121" name="Rectangle 1"/>
          <p:cNvSpPr>
            <a:spLocks noChangeArrowheads="1"/>
          </p:cNvSpPr>
          <p:nvPr/>
        </p:nvSpPr>
        <p:spPr bwMode="auto">
          <a:xfrm>
            <a:off x="228600" y="1371600"/>
            <a:ext cx="92964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Table:</a:t>
            </a:r>
            <a:r>
              <a:rPr kumimoji="0" lang="en-US" sz="24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showing average annual percentage increase in the inflation over different decades:</a:t>
            </a:r>
            <a:endParaRPr kumimoji="0" lang="en-US" sz="1400" b="0" i="0" u="none" strike="noStrike" cap="none" normalizeH="0" baseline="0" smtClean="0">
              <a:ln>
                <a:noFill/>
              </a:ln>
              <a:solidFill>
                <a:schemeClr val="tx1"/>
              </a:solidFill>
              <a:effectLst/>
              <a:latin typeface="Arial" pitchFamily="34" charset="0"/>
            </a:endParaRPr>
          </a:p>
        </p:txBody>
      </p:sp>
      <p:sp>
        <p:nvSpPr>
          <p:cNvPr id="4" name="Rectangle 3"/>
          <p:cNvSpPr/>
          <p:nvPr/>
        </p:nvSpPr>
        <p:spPr>
          <a:xfrm>
            <a:off x="990600" y="323949"/>
            <a:ext cx="7848600" cy="923330"/>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lvl="0" algn="ctr" eaLnBrk="0" fontAlgn="base" hangingPunct="0">
              <a:spcBef>
                <a:spcPct val="0"/>
              </a:spcBef>
              <a:spcAft>
                <a:spcPct val="0"/>
              </a:spcAft>
            </a:pPr>
            <a:r>
              <a:rPr lang="en-US" sz="5400" b="1">
                <a:solidFill>
                  <a:schemeClr val="tx1"/>
                </a:solidFill>
                <a:latin typeface="Times New Roman" pitchFamily="18" charset="0"/>
                <a:ea typeface="Times New Roman" pitchFamily="18" charset="0"/>
                <a:cs typeface="Times New Roman" pitchFamily="18" charset="0"/>
              </a:rPr>
              <a:t>Price Movement in India</a:t>
            </a:r>
          </a:p>
        </p:txBody>
      </p:sp>
      <p:sp>
        <p:nvSpPr>
          <p:cNvPr id="5" name="Rectangle 4"/>
          <p:cNvSpPr/>
          <p:nvPr/>
        </p:nvSpPr>
        <p:spPr>
          <a:xfrm>
            <a:off x="533400" y="5638800"/>
            <a:ext cx="4724400" cy="400110"/>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algn="ctr" eaLnBrk="0" fontAlgn="base" hangingPunct="0">
              <a:spcBef>
                <a:spcPct val="0"/>
              </a:spcBef>
              <a:spcAft>
                <a:spcPct val="0"/>
              </a:spcAft>
            </a:pPr>
            <a:r>
              <a:rPr lang="en-US" sz="2000" b="1">
                <a:solidFill>
                  <a:schemeClr val="tx1"/>
                </a:solidFill>
                <a:latin typeface="Times New Roman" pitchFamily="18" charset="0"/>
                <a:ea typeface="Times New Roman" pitchFamily="18" charset="0"/>
                <a:cs typeface="Times New Roman" pitchFamily="18" charset="0"/>
              </a:rPr>
              <a:t>Source:	Reserve bank of India, report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533400" y="1917520"/>
          <a:ext cx="8839199" cy="3291840"/>
        </p:xfrm>
        <a:graphic>
          <a:graphicData uri="http://schemas.openxmlformats.org/drawingml/2006/table">
            <a:tbl>
              <a:tblPr/>
              <a:tblGrid>
                <a:gridCol w="2854850"/>
                <a:gridCol w="1717150"/>
                <a:gridCol w="1324660"/>
                <a:gridCol w="1364967"/>
                <a:gridCol w="1577572"/>
              </a:tblGrid>
              <a:tr h="514000">
                <a:tc>
                  <a:txBody>
                    <a:bodyPr/>
                    <a:lstStyle/>
                    <a:p>
                      <a:pPr marL="0" marR="0" algn="ctr">
                        <a:spcBef>
                          <a:spcPts val="0"/>
                        </a:spcBef>
                        <a:spcAft>
                          <a:spcPts val="0"/>
                        </a:spcAft>
                      </a:pPr>
                      <a:r>
                        <a:rPr lang="en-US" sz="2400" b="1">
                          <a:latin typeface="Times New Roman"/>
                          <a:ea typeface="Times New Roman"/>
                        </a:rPr>
                        <a:t>Major Groups</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b="1">
                          <a:latin typeface="Times New Roman"/>
                          <a:ea typeface="Times New Roman"/>
                        </a:rPr>
                        <a:t>Commodity Weight</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b="1">
                          <a:latin typeface="Times New Roman"/>
                          <a:ea typeface="Times New Roman"/>
                        </a:rPr>
                        <a:t>2008-09</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b="1">
                          <a:latin typeface="Times New Roman"/>
                          <a:ea typeface="Times New Roman"/>
                        </a:rPr>
                        <a:t>2009-10</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b="1">
                          <a:latin typeface="Times New Roman"/>
                          <a:ea typeface="Times New Roman"/>
                        </a:rPr>
                        <a:t>2010-11</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280">
                <a:tc>
                  <a:txBody>
                    <a:bodyPr/>
                    <a:lstStyle/>
                    <a:p>
                      <a:pPr marL="0" marR="0" algn="l">
                        <a:spcBef>
                          <a:spcPts val="0"/>
                        </a:spcBef>
                        <a:spcAft>
                          <a:spcPts val="0"/>
                        </a:spcAft>
                      </a:pPr>
                      <a:r>
                        <a:rPr lang="en-US" sz="2400">
                          <a:latin typeface="Times New Roman"/>
                          <a:ea typeface="Times New Roman"/>
                        </a:rPr>
                        <a:t>All commodities</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100</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126</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130.8</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143.3</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280">
                <a:tc>
                  <a:txBody>
                    <a:bodyPr/>
                    <a:lstStyle/>
                    <a:p>
                      <a:pPr marL="0" marR="0" algn="l">
                        <a:spcBef>
                          <a:spcPts val="0"/>
                        </a:spcBef>
                        <a:spcAft>
                          <a:spcPts val="0"/>
                        </a:spcAft>
                      </a:pPr>
                      <a:r>
                        <a:rPr lang="en-US" sz="2400">
                          <a:latin typeface="Times New Roman"/>
                          <a:ea typeface="Times New Roman"/>
                        </a:rPr>
                        <a:t>Primary articles</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20.1</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137.5</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154.9</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182.4</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280">
                <a:tc>
                  <a:txBody>
                    <a:bodyPr/>
                    <a:lstStyle/>
                    <a:p>
                      <a:pPr marL="0" marR="0" algn="l">
                        <a:spcBef>
                          <a:spcPts val="0"/>
                        </a:spcBef>
                        <a:spcAft>
                          <a:spcPts val="0"/>
                        </a:spcAft>
                      </a:pPr>
                      <a:r>
                        <a:rPr lang="en-US" sz="2400">
                          <a:latin typeface="Times New Roman"/>
                          <a:ea typeface="Times New Roman"/>
                        </a:rPr>
                        <a:t>-Food Articles</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14.3</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134.8</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155.4</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179.6</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280">
                <a:tc>
                  <a:txBody>
                    <a:bodyPr/>
                    <a:lstStyle/>
                    <a:p>
                      <a:pPr marL="0" marR="0" algn="l">
                        <a:spcBef>
                          <a:spcPts val="0"/>
                        </a:spcBef>
                        <a:spcAft>
                          <a:spcPts val="0"/>
                        </a:spcAft>
                      </a:pPr>
                      <a:r>
                        <a:rPr lang="en-US" sz="2400">
                          <a:latin typeface="Times New Roman"/>
                          <a:ea typeface="Times New Roman"/>
                        </a:rPr>
                        <a:t>Fuel and Power</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14.9</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135.0</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132.1</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148.3</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280">
                <a:tc>
                  <a:txBody>
                    <a:bodyPr/>
                    <a:lstStyle/>
                    <a:p>
                      <a:pPr marL="0" marR="0" algn="l">
                        <a:spcBef>
                          <a:spcPts val="0"/>
                        </a:spcBef>
                        <a:spcAft>
                          <a:spcPts val="0"/>
                        </a:spcAft>
                      </a:pPr>
                      <a:r>
                        <a:rPr lang="en-US" sz="2400">
                          <a:latin typeface="Times New Roman"/>
                          <a:ea typeface="Times New Roman"/>
                        </a:rPr>
                        <a:t>Manufactured product</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65.0</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120.4</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123.1</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130.1</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4000">
                <a:tc>
                  <a:txBody>
                    <a:bodyPr/>
                    <a:lstStyle/>
                    <a:p>
                      <a:pPr marL="0" marR="0" algn="l">
                        <a:spcBef>
                          <a:spcPts val="0"/>
                        </a:spcBef>
                        <a:spcAft>
                          <a:spcPts val="0"/>
                        </a:spcAft>
                      </a:pPr>
                      <a:r>
                        <a:rPr lang="en-US" sz="2400">
                          <a:latin typeface="Times New Roman"/>
                          <a:ea typeface="Times New Roman"/>
                        </a:rPr>
                        <a:t>Average yearly %age change in WPI</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2400">
                        <a:latin typeface="Times New Roman"/>
                        <a:ea typeface="Times New Roman"/>
                      </a:endParaRP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2400">
                        <a:latin typeface="Times New Roman"/>
                        <a:ea typeface="Times New Roman"/>
                      </a:endParaRP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3.8</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latin typeface="Times New Roman"/>
                          <a:ea typeface="Times New Roman"/>
                        </a:rPr>
                        <a:t>9.6</a:t>
                      </a:r>
                    </a:p>
                  </a:txBody>
                  <a:tcPr marL="66751" marR="66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097" name="Rectangle 1"/>
          <p:cNvSpPr>
            <a:spLocks noChangeArrowheads="1"/>
          </p:cNvSpPr>
          <p:nvPr/>
        </p:nvSpPr>
        <p:spPr bwMode="auto">
          <a:xfrm>
            <a:off x="304800" y="790440"/>
            <a:ext cx="9220200" cy="830997"/>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773113" algn="l"/>
              </a:tabLst>
            </a:pPr>
            <a:r>
              <a:rPr kumimoji="0" lang="en-US" sz="2400" b="1" i="0" u="none" strike="noStrike" cap="none" normalizeH="0" baseline="0" smtClean="0">
                <a:ln>
                  <a:noFill/>
                </a:ln>
                <a:solidFill>
                  <a:schemeClr val="bg1"/>
                </a:solidFill>
                <a:effectLst/>
                <a:latin typeface="Times New Roman" pitchFamily="18" charset="0"/>
                <a:ea typeface="Times New Roman" pitchFamily="18" charset="0"/>
                <a:cs typeface="Times New Roman" pitchFamily="18" charset="0"/>
              </a:rPr>
              <a:t>Table:		Index No. Wholesale Prices in India (commodity wise) 			(2004-05 =100)</a:t>
            </a:r>
            <a:r>
              <a:rPr kumimoji="0" lang="en-US" sz="24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32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4" name="Rectangle 3"/>
          <p:cNvSpPr/>
          <p:nvPr/>
        </p:nvSpPr>
        <p:spPr>
          <a:xfrm>
            <a:off x="457200" y="5562600"/>
            <a:ext cx="6705600" cy="400110"/>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algn="ctr" eaLnBrk="0" fontAlgn="base" hangingPunct="0">
              <a:spcBef>
                <a:spcPct val="0"/>
              </a:spcBef>
              <a:spcAft>
                <a:spcPct val="0"/>
              </a:spcAft>
            </a:pPr>
            <a:r>
              <a:rPr lang="en-US" sz="2000" b="1">
                <a:solidFill>
                  <a:schemeClr val="tx1"/>
                </a:solidFill>
                <a:latin typeface="Times New Roman" pitchFamily="18" charset="0"/>
                <a:ea typeface="Times New Roman" pitchFamily="18" charset="0"/>
                <a:cs typeface="Times New Roman" pitchFamily="18" charset="0"/>
              </a:rPr>
              <a:t>Source:	O/o Economic Advisor, Ministry of Commerce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304800" y="1000832"/>
            <a:ext cx="9220200" cy="24006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tab pos="457200" algn="l"/>
              </a:tabLst>
            </a:pPr>
            <a:r>
              <a:rPr kumimoji="0" lang="en-US" sz="2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Indian economy is in the developing stage. Development process needs continuous and sustained investment in a large quantity. As the domestic saving might not meet the requirement, the govt. might resort to high taxation, external borrowing and deficit financing. Although impacts for the development purpose, such measures are necessary but basically it is deficit financing that put's major pressure on prices</a:t>
            </a:r>
            <a:r>
              <a:rPr kumimoji="0" lang="en-US" sz="1400" b="0" i="0" u="none" strike="noStrike" cap="none" normalizeH="0" baseline="0" smtClean="0">
                <a:ln>
                  <a:noFill/>
                </a:ln>
                <a:solidFill>
                  <a:schemeClr val="tx1"/>
                </a:solidFill>
                <a:effectLst/>
                <a:latin typeface="Arial" pitchFamily="34" charset="0"/>
                <a:ea typeface="Times New Roman" pitchFamily="18" charset="0"/>
              </a:rPr>
              <a:t>.</a:t>
            </a:r>
            <a:endParaRPr kumimoji="0" lang="en-US" sz="900" b="0" i="0" u="none" strike="noStrike" cap="none" normalizeH="0" baseline="0" smtClean="0">
              <a:ln>
                <a:noFill/>
              </a:ln>
              <a:solidFill>
                <a:schemeClr val="tx1"/>
              </a:solidFill>
              <a:effectLst/>
              <a:latin typeface="Arial" pitchFamily="34" charset="0"/>
            </a:endParaRPr>
          </a:p>
        </p:txBody>
      </p:sp>
      <p:sp>
        <p:nvSpPr>
          <p:cNvPr id="3" name="Rectangle 2"/>
          <p:cNvSpPr/>
          <p:nvPr/>
        </p:nvSpPr>
        <p:spPr>
          <a:xfrm>
            <a:off x="1139584" y="152400"/>
            <a:ext cx="7620000" cy="830997"/>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algn="ctr" eaLnBrk="0" fontAlgn="base" hangingPunct="0">
              <a:spcBef>
                <a:spcPct val="0"/>
              </a:spcBef>
              <a:spcAft>
                <a:spcPct val="0"/>
              </a:spcAft>
              <a:tabLst>
                <a:tab pos="457200" algn="l"/>
              </a:tabLst>
            </a:pPr>
            <a:r>
              <a:rPr lang="en-US" sz="4800" b="1">
                <a:solidFill>
                  <a:schemeClr val="tx1"/>
                </a:solidFill>
                <a:latin typeface="Times New Roman" pitchFamily="18" charset="0"/>
                <a:ea typeface="Times New Roman" pitchFamily="18" charset="0"/>
                <a:cs typeface="Times New Roman" pitchFamily="18" charset="0"/>
              </a:rPr>
              <a:t>Causes of Increase in Prices</a:t>
            </a:r>
          </a:p>
        </p:txBody>
      </p:sp>
      <p:sp>
        <p:nvSpPr>
          <p:cNvPr id="4" name="Rectangle 3"/>
          <p:cNvSpPr/>
          <p:nvPr/>
        </p:nvSpPr>
        <p:spPr>
          <a:xfrm>
            <a:off x="381000" y="4627192"/>
            <a:ext cx="9067800" cy="1421992"/>
          </a:xfrm>
          <a:prstGeom prst="rect">
            <a:avLst/>
          </a:prstGeom>
        </p:spPr>
        <p:txBody>
          <a:bodyPr wrap="square">
            <a:spAutoFit/>
          </a:bodyPr>
          <a:lstStyle/>
          <a:p>
            <a:pPr lvl="0" algn="just" eaLnBrk="0" fontAlgn="base" hangingPunct="0">
              <a:lnSpc>
                <a:spcPct val="150000"/>
              </a:lnSpc>
              <a:spcBef>
                <a:spcPct val="0"/>
              </a:spcBef>
              <a:spcAft>
                <a:spcPct val="0"/>
              </a:spcAft>
              <a:buFont typeface="Wingdings" pitchFamily="2" charset="2"/>
              <a:buChar char="Ø"/>
              <a:tabLst>
                <a:tab pos="457200" algn="l"/>
              </a:tabLst>
            </a:pPr>
            <a:r>
              <a:rPr lang="en-US" sz="2000" smtClean="0">
                <a:solidFill>
                  <a:prstClr val="white"/>
                </a:solidFill>
                <a:latin typeface="Times New Roman" pitchFamily="18" charset="0"/>
                <a:ea typeface="Times New Roman" pitchFamily="18" charset="0"/>
                <a:cs typeface="Times New Roman" pitchFamily="18" charset="0"/>
              </a:rPr>
              <a:t>	The </a:t>
            </a:r>
            <a:r>
              <a:rPr lang="en-US" sz="2000">
                <a:solidFill>
                  <a:prstClr val="white"/>
                </a:solidFill>
                <a:latin typeface="Times New Roman" pitchFamily="18" charset="0"/>
                <a:ea typeface="Times New Roman" pitchFamily="18" charset="0"/>
                <a:cs typeface="Times New Roman" pitchFamily="18" charset="0"/>
              </a:rPr>
              <a:t>first and foremost factor of course is the rapidly rising money supply.</a:t>
            </a:r>
            <a:endParaRPr lang="en-US" sz="1100">
              <a:solidFill>
                <a:prstClr val="white"/>
              </a:solidFill>
              <a:latin typeface="Times New Roman" pitchFamily="18" charset="0"/>
              <a:cs typeface="Times New Roman" pitchFamily="18" charset="0"/>
            </a:endParaRPr>
          </a:p>
          <a:p>
            <a:pPr lvl="0" algn="just" eaLnBrk="0" fontAlgn="base" hangingPunct="0">
              <a:lnSpc>
                <a:spcPct val="150000"/>
              </a:lnSpc>
              <a:spcBef>
                <a:spcPct val="0"/>
              </a:spcBef>
              <a:spcAft>
                <a:spcPct val="0"/>
              </a:spcAft>
              <a:buFont typeface="Wingdings" pitchFamily="2" charset="2"/>
              <a:buChar char="Ø"/>
              <a:tabLst>
                <a:tab pos="457200" algn="l"/>
              </a:tabLst>
            </a:pPr>
            <a:r>
              <a:rPr lang="en-US" sz="2000" smtClean="0">
                <a:solidFill>
                  <a:prstClr val="white"/>
                </a:solidFill>
                <a:latin typeface="Times New Roman" pitchFamily="18" charset="0"/>
                <a:ea typeface="Times New Roman" pitchFamily="18" charset="0"/>
                <a:cs typeface="Times New Roman" pitchFamily="18" charset="0"/>
              </a:rPr>
              <a:t>	One </a:t>
            </a:r>
            <a:r>
              <a:rPr lang="en-US" sz="2000">
                <a:solidFill>
                  <a:prstClr val="white"/>
                </a:solidFill>
                <a:latin typeface="Times New Roman" pitchFamily="18" charset="0"/>
                <a:ea typeface="Times New Roman" pitchFamily="18" charset="0"/>
                <a:cs typeface="Times New Roman" pitchFamily="18" charset="0"/>
              </a:rPr>
              <a:t>more important fact to mote is the increase in the money supply is not </a:t>
            </a:r>
            <a:r>
              <a:rPr lang="en-US" sz="2000" smtClean="0">
                <a:solidFill>
                  <a:prstClr val="white"/>
                </a:solidFill>
                <a:latin typeface="Times New Roman" pitchFamily="18" charset="0"/>
                <a:ea typeface="Times New Roman" pitchFamily="18" charset="0"/>
                <a:cs typeface="Times New Roman" pitchFamily="18" charset="0"/>
              </a:rPr>
              <a:t>	correspondingly </a:t>
            </a:r>
            <a:r>
              <a:rPr lang="en-US" sz="2000">
                <a:solidFill>
                  <a:prstClr val="white"/>
                </a:solidFill>
                <a:latin typeface="Times New Roman" pitchFamily="18" charset="0"/>
                <a:ea typeface="Times New Roman" pitchFamily="18" charset="0"/>
                <a:cs typeface="Times New Roman" pitchFamily="18" charset="0"/>
              </a:rPr>
              <a:t>followed by the increase in the prices at same rate.</a:t>
            </a:r>
            <a:endParaRPr lang="en-US" sz="2800">
              <a:solidFill>
                <a:prstClr val="white"/>
              </a:solidFill>
              <a:latin typeface="Times New Roman" pitchFamily="18" charset="0"/>
              <a:cs typeface="Times New Roman" pitchFamily="18" charset="0"/>
            </a:endParaRPr>
          </a:p>
        </p:txBody>
      </p:sp>
      <p:sp>
        <p:nvSpPr>
          <p:cNvPr id="5" name="Rectangle 4"/>
          <p:cNvSpPr/>
          <p:nvPr/>
        </p:nvSpPr>
        <p:spPr>
          <a:xfrm>
            <a:off x="304800" y="3887695"/>
            <a:ext cx="4267200" cy="461665"/>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lvl="0" algn="ctr" eaLnBrk="0" fontAlgn="base" hangingPunct="0">
              <a:spcBef>
                <a:spcPct val="0"/>
              </a:spcBef>
              <a:spcAft>
                <a:spcPct val="0"/>
              </a:spcAft>
              <a:tabLst>
                <a:tab pos="457200" algn="l"/>
              </a:tabLst>
            </a:pPr>
            <a:r>
              <a:rPr lang="en-US" sz="2400" b="1" smtClean="0">
                <a:solidFill>
                  <a:schemeClr val="tx1"/>
                </a:solidFill>
                <a:latin typeface="Times New Roman" pitchFamily="18" charset="0"/>
                <a:ea typeface="Times New Roman" pitchFamily="18" charset="0"/>
                <a:cs typeface="Times New Roman" pitchFamily="18" charset="0"/>
              </a:rPr>
              <a:t>1</a:t>
            </a:r>
            <a:r>
              <a:rPr lang="en-US" sz="2400" b="1">
                <a:solidFill>
                  <a:schemeClr val="tx1"/>
                </a:solidFill>
                <a:latin typeface="Times New Roman" pitchFamily="18" charset="0"/>
                <a:ea typeface="Times New Roman" pitchFamily="18" charset="0"/>
                <a:cs typeface="Times New Roman" pitchFamily="18" charset="0"/>
              </a:rPr>
              <a:t>.	Increase in money supply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304800" y="914400"/>
            <a:ext cx="9220200" cy="2806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 typeface="Wingdings" pitchFamily="2" charset="2"/>
              <a:buChar char="Ø"/>
              <a:tabLst>
                <a:tab pos="457200" algn="l"/>
              </a:tabLst>
            </a:pPr>
            <a:r>
              <a:rPr kumimoji="0" lang="en-US" sz="2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Indian economy is an agricultural economy.</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50000"/>
              </a:lnSpc>
              <a:spcBef>
                <a:spcPct val="0"/>
              </a:spcBef>
              <a:spcAft>
                <a:spcPct val="0"/>
              </a:spcAft>
              <a:buClrTx/>
              <a:buSzTx/>
              <a:buFont typeface="Wingdings" pitchFamily="2" charset="2"/>
              <a:buChar char="Ø"/>
              <a:tabLst>
                <a:tab pos="457200" algn="l"/>
              </a:tabLst>
            </a:pPr>
            <a:r>
              <a:rPr kumimoji="0" lang="en-US" sz="2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The productive level of agriculture mostly depends upon nature in India.</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50000"/>
              </a:lnSpc>
              <a:spcBef>
                <a:spcPct val="0"/>
              </a:spcBef>
              <a:spcAft>
                <a:spcPct val="0"/>
              </a:spcAft>
              <a:buClrTx/>
              <a:buSzTx/>
              <a:buFont typeface="Wingdings" pitchFamily="2" charset="2"/>
              <a:buChar char="Ø"/>
              <a:tabLst>
                <a:tab pos="457200" algn="l"/>
              </a:tabLst>
            </a:pPr>
            <a:r>
              <a:rPr kumimoji="0" lang="en-US" sz="2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Draught, floods seriously affects the productivity of agricultural in India, thus 	causing irregular growth in the production of agricultural goods.</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50000"/>
              </a:lnSpc>
              <a:spcBef>
                <a:spcPct val="0"/>
              </a:spcBef>
              <a:spcAft>
                <a:spcPct val="0"/>
              </a:spcAft>
              <a:buClrTx/>
              <a:buSzTx/>
              <a:buFont typeface="Wingdings" pitchFamily="2" charset="2"/>
              <a:buChar char="Ø"/>
              <a:tabLst>
                <a:tab pos="457200" algn="l"/>
              </a:tabLst>
            </a:pPr>
            <a:r>
              <a:rPr kumimoji="0" lang="en-US" sz="2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On the other hand industrial sector is marred by the insufficiency of public sector, 	thus causing low production on the industrial fronts.</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 name="Rectangle 2"/>
          <p:cNvSpPr/>
          <p:nvPr/>
        </p:nvSpPr>
        <p:spPr>
          <a:xfrm>
            <a:off x="381001" y="381000"/>
            <a:ext cx="4800600" cy="461665"/>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algn="ctr" eaLnBrk="0" fontAlgn="base" hangingPunct="0">
              <a:spcBef>
                <a:spcPct val="0"/>
              </a:spcBef>
              <a:spcAft>
                <a:spcPct val="0"/>
              </a:spcAft>
              <a:tabLst>
                <a:tab pos="457200" algn="l"/>
              </a:tabLst>
            </a:pPr>
            <a:r>
              <a:rPr lang="en-US" sz="2400" b="1">
                <a:solidFill>
                  <a:schemeClr val="tx1"/>
                </a:solidFill>
                <a:latin typeface="Times New Roman" pitchFamily="18" charset="0"/>
                <a:ea typeface="Times New Roman" pitchFamily="18" charset="0"/>
                <a:cs typeface="Times New Roman" pitchFamily="18" charset="0"/>
              </a:rPr>
              <a:t>2.	Irregular growth in production</a:t>
            </a:r>
          </a:p>
        </p:txBody>
      </p:sp>
      <p:sp>
        <p:nvSpPr>
          <p:cNvPr id="4" name="Rectangle 3"/>
          <p:cNvSpPr/>
          <p:nvPr/>
        </p:nvSpPr>
        <p:spPr>
          <a:xfrm>
            <a:off x="457200" y="4419600"/>
            <a:ext cx="8915400" cy="1883657"/>
          </a:xfrm>
          <a:prstGeom prst="rect">
            <a:avLst/>
          </a:prstGeom>
        </p:spPr>
        <p:txBody>
          <a:bodyPr wrap="square">
            <a:spAutoFit/>
          </a:bodyPr>
          <a:lstStyle/>
          <a:p>
            <a:pPr lvl="0" algn="just" eaLnBrk="0" fontAlgn="base" hangingPunct="0">
              <a:lnSpc>
                <a:spcPct val="150000"/>
              </a:lnSpc>
              <a:spcBef>
                <a:spcPct val="0"/>
              </a:spcBef>
              <a:spcAft>
                <a:spcPct val="0"/>
              </a:spcAft>
              <a:buFont typeface="Wingdings" pitchFamily="2" charset="2"/>
              <a:buChar char="Ø"/>
              <a:tabLst>
                <a:tab pos="457200" algn="l"/>
              </a:tabLst>
            </a:pPr>
            <a:r>
              <a:rPr lang="en-US" sz="2000" smtClean="0">
                <a:solidFill>
                  <a:prstClr val="white"/>
                </a:solidFill>
                <a:latin typeface="Times New Roman" pitchFamily="18" charset="0"/>
                <a:ea typeface="Times New Roman" pitchFamily="18" charset="0"/>
                <a:cs typeface="Times New Roman" pitchFamily="18" charset="0"/>
              </a:rPr>
              <a:t>	India </a:t>
            </a:r>
            <a:r>
              <a:rPr lang="en-US" sz="2000">
                <a:solidFill>
                  <a:prstClr val="white"/>
                </a:solidFill>
                <a:latin typeface="Times New Roman" pitchFamily="18" charset="0"/>
                <a:ea typeface="Times New Roman" pitchFamily="18" charset="0"/>
                <a:cs typeface="Times New Roman" pitchFamily="18" charset="0"/>
              </a:rPr>
              <a:t>is in the second stage of demographic transition theory and the population </a:t>
            </a:r>
            <a:r>
              <a:rPr lang="en-US" sz="2000" smtClean="0">
                <a:solidFill>
                  <a:prstClr val="white"/>
                </a:solidFill>
                <a:latin typeface="Times New Roman" pitchFamily="18" charset="0"/>
                <a:ea typeface="Times New Roman" pitchFamily="18" charset="0"/>
                <a:cs typeface="Times New Roman" pitchFamily="18" charset="0"/>
              </a:rPr>
              <a:t>	of </a:t>
            </a:r>
            <a:r>
              <a:rPr lang="en-US" sz="2000">
                <a:solidFill>
                  <a:prstClr val="white"/>
                </a:solidFill>
                <a:latin typeface="Times New Roman" pitchFamily="18" charset="0"/>
                <a:ea typeface="Times New Roman" pitchFamily="18" charset="0"/>
                <a:cs typeface="Times New Roman" pitchFamily="18" charset="0"/>
              </a:rPr>
              <a:t>the country is rising at the faster pace. </a:t>
            </a:r>
            <a:endParaRPr lang="en-US" sz="2000">
              <a:solidFill>
                <a:prstClr val="white"/>
              </a:solidFill>
              <a:latin typeface="Times New Roman" pitchFamily="18" charset="0"/>
              <a:cs typeface="Times New Roman" pitchFamily="18" charset="0"/>
            </a:endParaRPr>
          </a:p>
          <a:p>
            <a:pPr lvl="0" algn="just" eaLnBrk="0" fontAlgn="base" hangingPunct="0">
              <a:lnSpc>
                <a:spcPct val="150000"/>
              </a:lnSpc>
              <a:spcBef>
                <a:spcPct val="0"/>
              </a:spcBef>
              <a:spcAft>
                <a:spcPct val="0"/>
              </a:spcAft>
              <a:buFont typeface="Wingdings" pitchFamily="2" charset="2"/>
              <a:buChar char="Ø"/>
              <a:tabLst>
                <a:tab pos="457200" algn="l"/>
              </a:tabLst>
            </a:pPr>
            <a:r>
              <a:rPr lang="en-US" sz="2000" smtClean="0">
                <a:solidFill>
                  <a:prstClr val="white"/>
                </a:solidFill>
                <a:latin typeface="Times New Roman" pitchFamily="18" charset="0"/>
                <a:ea typeface="Times New Roman" pitchFamily="18" charset="0"/>
                <a:cs typeface="Times New Roman" pitchFamily="18" charset="0"/>
              </a:rPr>
              <a:t>	Rapidly </a:t>
            </a:r>
            <a:r>
              <a:rPr lang="en-US" sz="2000">
                <a:solidFill>
                  <a:prstClr val="white"/>
                </a:solidFill>
                <a:latin typeface="Times New Roman" pitchFamily="18" charset="0"/>
                <a:ea typeface="Times New Roman" pitchFamily="18" charset="0"/>
                <a:cs typeface="Times New Roman" pitchFamily="18" charset="0"/>
              </a:rPr>
              <a:t>rising population is responsible for increasing demand of food grains </a:t>
            </a:r>
            <a:r>
              <a:rPr lang="en-US" sz="2000" smtClean="0">
                <a:solidFill>
                  <a:prstClr val="white"/>
                </a:solidFill>
                <a:latin typeface="Times New Roman" pitchFamily="18" charset="0"/>
                <a:ea typeface="Times New Roman" pitchFamily="18" charset="0"/>
                <a:cs typeface="Times New Roman" pitchFamily="18" charset="0"/>
              </a:rPr>
              <a:t>	and </a:t>
            </a:r>
            <a:r>
              <a:rPr lang="en-US" sz="2000">
                <a:solidFill>
                  <a:prstClr val="white"/>
                </a:solidFill>
                <a:latin typeface="Times New Roman" pitchFamily="18" charset="0"/>
                <a:ea typeface="Times New Roman" pitchFamily="18" charset="0"/>
                <a:cs typeface="Times New Roman" pitchFamily="18" charset="0"/>
              </a:rPr>
              <a:t>items, which puts pressure on scarce goods, thus causing increase in prices.</a:t>
            </a:r>
            <a:endParaRPr lang="en-US" sz="2000">
              <a:solidFill>
                <a:prstClr val="white"/>
              </a:solidFill>
              <a:latin typeface="Times New Roman" pitchFamily="18" charset="0"/>
              <a:cs typeface="Times New Roman" pitchFamily="18" charset="0"/>
            </a:endParaRPr>
          </a:p>
        </p:txBody>
      </p:sp>
      <p:sp>
        <p:nvSpPr>
          <p:cNvPr id="5" name="Rectangle 4"/>
          <p:cNvSpPr/>
          <p:nvPr/>
        </p:nvSpPr>
        <p:spPr>
          <a:xfrm>
            <a:off x="533400" y="3886200"/>
            <a:ext cx="7924800" cy="461665"/>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lvl="0" algn="ctr" eaLnBrk="0" fontAlgn="base" hangingPunct="0">
              <a:spcBef>
                <a:spcPct val="0"/>
              </a:spcBef>
              <a:spcAft>
                <a:spcPct val="0"/>
              </a:spcAft>
              <a:tabLst>
                <a:tab pos="457200" algn="l"/>
              </a:tabLst>
            </a:pPr>
            <a:r>
              <a:rPr lang="en-US" sz="2400" b="1">
                <a:solidFill>
                  <a:schemeClr val="tx1"/>
                </a:solidFill>
                <a:latin typeface="Times New Roman" pitchFamily="18" charset="0"/>
                <a:ea typeface="Times New Roman" pitchFamily="18" charset="0"/>
                <a:cs typeface="Times New Roman" pitchFamily="18" charset="0"/>
              </a:rPr>
              <a:t>3.	Increase in demand of food grains and consumer goods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04800" y="762000"/>
            <a:ext cx="92964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tab pos="457200" algn="l"/>
              </a:tabLst>
            </a:pPr>
            <a:r>
              <a:rPr kumimoji="0" lang="en-US" sz="2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The prices of larges number of commodities the economy are formally or 	informally controlled by the govt.</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tab pos="457200" algn="l"/>
              </a:tabLst>
            </a:pPr>
            <a:r>
              <a:rPr kumimoji="0" lang="en-US" sz="2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These commodities are either vital raw material or items that are essential for 	final consumers.</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p>
            <a:pPr algn="just" eaLnBrk="0" fontAlgn="base" hangingPunct="0">
              <a:spcBef>
                <a:spcPct val="0"/>
              </a:spcBef>
              <a:spcAft>
                <a:spcPct val="0"/>
              </a:spcAft>
              <a:buFont typeface="Wingdings" pitchFamily="2" charset="2"/>
              <a:buChar char="Ø"/>
              <a:tabLst>
                <a:tab pos="457200" algn="l"/>
              </a:tabLst>
            </a:pPr>
            <a:r>
              <a:rPr kumimoji="0" lang="en-US" sz="2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Accordingly, the government has been taking responsibility to intervene in the 	determination of prices of selected essential commodities. (Such as rise / wheat, 	sugar, edible oil, cloth etc.)</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 name="Rectangle 2"/>
          <p:cNvSpPr/>
          <p:nvPr/>
        </p:nvSpPr>
        <p:spPr>
          <a:xfrm>
            <a:off x="436563" y="233433"/>
            <a:ext cx="4592638" cy="461665"/>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algn="ctr" eaLnBrk="0" fontAlgn="base" hangingPunct="0">
              <a:spcBef>
                <a:spcPct val="0"/>
              </a:spcBef>
              <a:spcAft>
                <a:spcPct val="0"/>
              </a:spcAft>
              <a:tabLst>
                <a:tab pos="457200" algn="l"/>
              </a:tabLst>
            </a:pPr>
            <a:r>
              <a:rPr lang="en-US" sz="2400" b="1">
                <a:solidFill>
                  <a:schemeClr val="tx1"/>
                </a:solidFill>
                <a:latin typeface="Times New Roman" pitchFamily="18" charset="0"/>
                <a:ea typeface="Times New Roman" pitchFamily="18" charset="0"/>
                <a:cs typeface="Times New Roman" pitchFamily="18" charset="0"/>
              </a:rPr>
              <a:t>4.	Rise in administered prices</a:t>
            </a:r>
          </a:p>
        </p:txBody>
      </p:sp>
      <p:sp>
        <p:nvSpPr>
          <p:cNvPr id="4" name="Rectangle 3"/>
          <p:cNvSpPr/>
          <p:nvPr/>
        </p:nvSpPr>
        <p:spPr>
          <a:xfrm>
            <a:off x="381000" y="3965800"/>
            <a:ext cx="9067800" cy="2246769"/>
          </a:xfrm>
          <a:prstGeom prst="rect">
            <a:avLst/>
          </a:prstGeom>
        </p:spPr>
        <p:txBody>
          <a:bodyPr wrap="square">
            <a:spAutoFit/>
          </a:bodyPr>
          <a:lstStyle/>
          <a:p>
            <a:pPr lvl="0" algn="just" eaLnBrk="0" fontAlgn="base" hangingPunct="0">
              <a:spcBef>
                <a:spcPct val="0"/>
              </a:spcBef>
              <a:spcAft>
                <a:spcPct val="0"/>
              </a:spcAft>
              <a:buFont typeface="Wingdings" pitchFamily="2" charset="2"/>
              <a:buChar char="Ø"/>
              <a:tabLst>
                <a:tab pos="457200" algn="l"/>
              </a:tabLst>
            </a:pPr>
            <a:r>
              <a:rPr lang="en-US" sz="2000" smtClean="0">
                <a:solidFill>
                  <a:prstClr val="white"/>
                </a:solidFill>
                <a:latin typeface="Times New Roman" pitchFamily="18" charset="0"/>
                <a:ea typeface="Times New Roman" pitchFamily="18" charset="0"/>
                <a:cs typeface="Times New Roman" pitchFamily="18" charset="0"/>
              </a:rPr>
              <a:t>	For </a:t>
            </a:r>
            <a:r>
              <a:rPr lang="en-US" sz="2000">
                <a:solidFill>
                  <a:prstClr val="white"/>
                </a:solidFill>
                <a:latin typeface="Times New Roman" pitchFamily="18" charset="0"/>
                <a:ea typeface="Times New Roman" pitchFamily="18" charset="0"/>
                <a:cs typeface="Times New Roman" pitchFamily="18" charset="0"/>
              </a:rPr>
              <a:t>finding the investment for development purpose, govt. has resorted beside </a:t>
            </a:r>
            <a:r>
              <a:rPr lang="en-US" sz="2000" smtClean="0">
                <a:solidFill>
                  <a:prstClr val="white"/>
                </a:solidFill>
                <a:latin typeface="Times New Roman" pitchFamily="18" charset="0"/>
                <a:ea typeface="Times New Roman" pitchFamily="18" charset="0"/>
                <a:cs typeface="Times New Roman" pitchFamily="18" charset="0"/>
              </a:rPr>
              <a:t>	domestic </a:t>
            </a:r>
            <a:r>
              <a:rPr lang="en-US" sz="2000">
                <a:solidFill>
                  <a:prstClr val="white"/>
                </a:solidFill>
                <a:latin typeface="Times New Roman" pitchFamily="18" charset="0"/>
                <a:ea typeface="Times New Roman" pitchFamily="18" charset="0"/>
                <a:cs typeface="Times New Roman" pitchFamily="18" charset="0"/>
              </a:rPr>
              <a:t>saving taxation external borrowings and deficit financing.</a:t>
            </a:r>
            <a:endParaRPr lang="en-US" sz="2000">
              <a:solidFill>
                <a:prstClr val="white"/>
              </a:solidFill>
              <a:latin typeface="Times New Roman" pitchFamily="18" charset="0"/>
              <a:cs typeface="Times New Roman" pitchFamily="18" charset="0"/>
            </a:endParaRPr>
          </a:p>
          <a:p>
            <a:pPr lvl="0" algn="just" eaLnBrk="0" fontAlgn="base" hangingPunct="0">
              <a:spcBef>
                <a:spcPct val="0"/>
              </a:spcBef>
              <a:spcAft>
                <a:spcPct val="0"/>
              </a:spcAft>
              <a:buFont typeface="Wingdings" pitchFamily="2" charset="2"/>
              <a:buChar char="Ø"/>
              <a:tabLst>
                <a:tab pos="457200" algn="l"/>
              </a:tabLst>
            </a:pPr>
            <a:r>
              <a:rPr lang="en-US" sz="2000" smtClean="0">
                <a:solidFill>
                  <a:prstClr val="white"/>
                </a:solidFill>
                <a:latin typeface="Times New Roman" pitchFamily="18" charset="0"/>
                <a:ea typeface="Times New Roman" pitchFamily="18" charset="0"/>
                <a:cs typeface="Times New Roman" pitchFamily="18" charset="0"/>
              </a:rPr>
              <a:t>	Taxation </a:t>
            </a:r>
            <a:r>
              <a:rPr lang="en-US" sz="2000">
                <a:solidFill>
                  <a:prstClr val="white"/>
                </a:solidFill>
                <a:latin typeface="Times New Roman" pitchFamily="18" charset="0"/>
                <a:ea typeface="Times New Roman" pitchFamily="18" charset="0"/>
                <a:cs typeface="Times New Roman" pitchFamily="18" charset="0"/>
              </a:rPr>
              <a:t>includes direct taxes and indirect taxes.</a:t>
            </a:r>
            <a:endParaRPr lang="en-US" sz="2000">
              <a:solidFill>
                <a:prstClr val="white"/>
              </a:solidFill>
              <a:latin typeface="Times New Roman" pitchFamily="18" charset="0"/>
              <a:cs typeface="Times New Roman" pitchFamily="18" charset="0"/>
            </a:endParaRPr>
          </a:p>
          <a:p>
            <a:pPr lvl="0" algn="just" eaLnBrk="0" fontAlgn="base" hangingPunct="0">
              <a:spcBef>
                <a:spcPct val="0"/>
              </a:spcBef>
              <a:spcAft>
                <a:spcPct val="0"/>
              </a:spcAft>
              <a:buFont typeface="Wingdings" pitchFamily="2" charset="2"/>
              <a:buChar char="Ø"/>
              <a:tabLst>
                <a:tab pos="457200" algn="l"/>
              </a:tabLst>
            </a:pPr>
            <a:r>
              <a:rPr lang="en-US" sz="2000" smtClean="0">
                <a:solidFill>
                  <a:prstClr val="white"/>
                </a:solidFill>
                <a:latin typeface="Times New Roman" pitchFamily="18" charset="0"/>
                <a:ea typeface="Times New Roman" pitchFamily="18" charset="0"/>
                <a:cs typeface="Times New Roman" pitchFamily="18" charset="0"/>
              </a:rPr>
              <a:t>	While </a:t>
            </a:r>
            <a:r>
              <a:rPr lang="en-US" sz="2000">
                <a:solidFill>
                  <a:prstClr val="white"/>
                </a:solidFill>
                <a:latin typeface="Times New Roman" pitchFamily="18" charset="0"/>
                <a:ea typeface="Times New Roman" pitchFamily="18" charset="0"/>
                <a:cs typeface="Times New Roman" pitchFamily="18" charset="0"/>
              </a:rPr>
              <a:t>direct taxes mop up additional resources with the public, on the other hand, </a:t>
            </a:r>
            <a:r>
              <a:rPr lang="en-US" sz="2000" smtClean="0">
                <a:solidFill>
                  <a:prstClr val="white"/>
                </a:solidFill>
                <a:latin typeface="Times New Roman" pitchFamily="18" charset="0"/>
                <a:ea typeface="Times New Roman" pitchFamily="18" charset="0"/>
                <a:cs typeface="Times New Roman" pitchFamily="18" charset="0"/>
              </a:rPr>
              <a:t>	indirect </a:t>
            </a:r>
            <a:r>
              <a:rPr lang="en-US" sz="2000">
                <a:solidFill>
                  <a:prstClr val="white"/>
                </a:solidFill>
                <a:latin typeface="Times New Roman" pitchFamily="18" charset="0"/>
                <a:ea typeface="Times New Roman" pitchFamily="18" charset="0"/>
                <a:cs typeface="Times New Roman" pitchFamily="18" charset="0"/>
              </a:rPr>
              <a:t>taxes increase the cost products.</a:t>
            </a:r>
            <a:endParaRPr lang="en-US" sz="2000">
              <a:solidFill>
                <a:prstClr val="white"/>
              </a:solidFill>
              <a:latin typeface="Times New Roman" pitchFamily="18" charset="0"/>
              <a:cs typeface="Times New Roman" pitchFamily="18" charset="0"/>
            </a:endParaRPr>
          </a:p>
          <a:p>
            <a:pPr lvl="0" algn="just" eaLnBrk="0" fontAlgn="base" hangingPunct="0">
              <a:spcBef>
                <a:spcPct val="0"/>
              </a:spcBef>
              <a:spcAft>
                <a:spcPct val="0"/>
              </a:spcAft>
              <a:buFont typeface="Wingdings" pitchFamily="2" charset="2"/>
              <a:buChar char="Ø"/>
              <a:tabLst>
                <a:tab pos="457200" algn="l"/>
              </a:tabLst>
            </a:pPr>
            <a:r>
              <a:rPr lang="en-US" sz="2000" smtClean="0">
                <a:solidFill>
                  <a:prstClr val="white"/>
                </a:solidFill>
                <a:latin typeface="Times New Roman" pitchFamily="18" charset="0"/>
                <a:ea typeface="Times New Roman" pitchFamily="18" charset="0"/>
                <a:cs typeface="Times New Roman" pitchFamily="18" charset="0"/>
              </a:rPr>
              <a:t>	Price </a:t>
            </a:r>
            <a:r>
              <a:rPr lang="en-US" sz="2000">
                <a:solidFill>
                  <a:prstClr val="white"/>
                </a:solidFill>
                <a:latin typeface="Times New Roman" pitchFamily="18" charset="0"/>
                <a:ea typeface="Times New Roman" pitchFamily="18" charset="0"/>
                <a:cs typeface="Times New Roman" pitchFamily="18" charset="0"/>
              </a:rPr>
              <a:t>increase in the international market is also making its impact on the price </a:t>
            </a:r>
            <a:r>
              <a:rPr lang="en-US" sz="2000" smtClean="0">
                <a:solidFill>
                  <a:prstClr val="white"/>
                </a:solidFill>
                <a:latin typeface="Times New Roman" pitchFamily="18" charset="0"/>
                <a:ea typeface="Times New Roman" pitchFamily="18" charset="0"/>
                <a:cs typeface="Times New Roman" pitchFamily="18" charset="0"/>
              </a:rPr>
              <a:t>r	ise </a:t>
            </a:r>
            <a:r>
              <a:rPr lang="en-US" sz="2000">
                <a:solidFill>
                  <a:prstClr val="white"/>
                </a:solidFill>
                <a:latin typeface="Times New Roman" pitchFamily="18" charset="0"/>
                <a:ea typeface="Times New Roman" pitchFamily="18" charset="0"/>
                <a:cs typeface="Times New Roman" pitchFamily="18" charset="0"/>
              </a:rPr>
              <a:t>in the country.</a:t>
            </a:r>
            <a:endParaRPr lang="en-US" sz="2000">
              <a:solidFill>
                <a:prstClr val="white"/>
              </a:solidFill>
              <a:latin typeface="Times New Roman" pitchFamily="18" charset="0"/>
              <a:cs typeface="Times New Roman" pitchFamily="18" charset="0"/>
            </a:endParaRPr>
          </a:p>
        </p:txBody>
      </p:sp>
      <p:sp>
        <p:nvSpPr>
          <p:cNvPr id="5" name="Rectangle 4"/>
          <p:cNvSpPr/>
          <p:nvPr/>
        </p:nvSpPr>
        <p:spPr>
          <a:xfrm>
            <a:off x="383272" y="3276600"/>
            <a:ext cx="5407928" cy="461665"/>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algn="ctr" eaLnBrk="0" fontAlgn="base" hangingPunct="0">
              <a:spcBef>
                <a:spcPct val="0"/>
              </a:spcBef>
              <a:spcAft>
                <a:spcPct val="0"/>
              </a:spcAft>
              <a:tabLst>
                <a:tab pos="457200" algn="l"/>
              </a:tabLst>
            </a:pPr>
            <a:r>
              <a:rPr lang="en-US" sz="2400" b="1">
                <a:solidFill>
                  <a:schemeClr val="tx1"/>
                </a:solidFill>
                <a:latin typeface="Times New Roman" pitchFamily="18" charset="0"/>
                <a:ea typeface="Times New Roman" pitchFamily="18" charset="0"/>
                <a:cs typeface="Times New Roman" pitchFamily="18" charset="0"/>
              </a:rPr>
              <a:t>5.	Excessive resort to Indirect taxes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304800" y="1066800"/>
            <a:ext cx="9144000" cy="18836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 typeface="Wingdings" pitchFamily="2" charset="2"/>
              <a:buChar char="Ø"/>
              <a:tabLst>
                <a:tab pos="457200" algn="l"/>
              </a:tabLst>
            </a:pPr>
            <a:r>
              <a:rPr kumimoji="0" lang="en-US" sz="2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Over the years, the Govt. of India is always resorting to this measure to improve 	the balance of payment position.</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50000"/>
              </a:lnSpc>
              <a:spcBef>
                <a:spcPct val="0"/>
              </a:spcBef>
              <a:spcAft>
                <a:spcPct val="0"/>
              </a:spcAft>
              <a:buClrTx/>
              <a:buSzTx/>
              <a:buFont typeface="Wingdings" pitchFamily="2" charset="2"/>
              <a:buChar char="Ø"/>
              <a:tabLst>
                <a:tab pos="457200" algn="l"/>
              </a:tabLst>
            </a:pPr>
            <a:r>
              <a:rPr kumimoji="0" lang="en-US" sz="2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But directly or indirectly this measure is also resulting into overall increase in the 	price of commodities.</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 name="Rectangle 2"/>
          <p:cNvSpPr/>
          <p:nvPr/>
        </p:nvSpPr>
        <p:spPr>
          <a:xfrm>
            <a:off x="304800" y="381000"/>
            <a:ext cx="3733800" cy="461665"/>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lvl="0" algn="ctr" eaLnBrk="0" fontAlgn="base" hangingPunct="0">
              <a:spcBef>
                <a:spcPct val="0"/>
              </a:spcBef>
              <a:spcAft>
                <a:spcPct val="0"/>
              </a:spcAft>
              <a:tabLst>
                <a:tab pos="457200" algn="l"/>
              </a:tabLst>
            </a:pPr>
            <a:r>
              <a:rPr lang="en-US" sz="2400" b="1">
                <a:solidFill>
                  <a:schemeClr val="tx1"/>
                </a:solidFill>
                <a:latin typeface="Times New Roman" pitchFamily="18" charset="0"/>
                <a:ea typeface="Times New Roman" pitchFamily="18" charset="0"/>
                <a:cs typeface="Times New Roman" pitchFamily="18" charset="0"/>
              </a:rPr>
              <a:t>6.	Devaluation of Rupee</a:t>
            </a:r>
          </a:p>
        </p:txBody>
      </p:sp>
      <p:sp>
        <p:nvSpPr>
          <p:cNvPr id="4" name="Rectangle 3"/>
          <p:cNvSpPr/>
          <p:nvPr/>
        </p:nvSpPr>
        <p:spPr>
          <a:xfrm>
            <a:off x="457200" y="3962400"/>
            <a:ext cx="8991600" cy="1938992"/>
          </a:xfrm>
          <a:prstGeom prst="rect">
            <a:avLst/>
          </a:prstGeom>
        </p:spPr>
        <p:txBody>
          <a:bodyPr wrap="square">
            <a:spAutoFit/>
          </a:bodyPr>
          <a:lstStyle/>
          <a:p>
            <a:pPr lvl="0" algn="just" eaLnBrk="0" fontAlgn="base" hangingPunct="0">
              <a:lnSpc>
                <a:spcPct val="150000"/>
              </a:lnSpc>
              <a:spcBef>
                <a:spcPct val="0"/>
              </a:spcBef>
              <a:spcAft>
                <a:spcPct val="0"/>
              </a:spcAft>
              <a:buFont typeface="Wingdings" pitchFamily="2" charset="2"/>
              <a:buChar char="Ø"/>
              <a:tabLst>
                <a:tab pos="457200" algn="l"/>
              </a:tabLst>
            </a:pPr>
            <a:r>
              <a:rPr kumimoji="0" lang="en-US"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a:t>
            </a:r>
            <a:r>
              <a:rPr kumimoji="0" lang="en-US" sz="2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The prevalence of black money is also resulting into increase in the prices of the 	commodities. </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p>
            <a:pPr lvl="0" algn="just" eaLnBrk="0" fontAlgn="base" hangingPunct="0">
              <a:lnSpc>
                <a:spcPct val="150000"/>
              </a:lnSpc>
              <a:spcBef>
                <a:spcPct val="0"/>
              </a:spcBef>
              <a:spcAft>
                <a:spcPct val="0"/>
              </a:spcAft>
              <a:buFont typeface="Wingdings" pitchFamily="2" charset="2"/>
              <a:buChar char="Ø"/>
              <a:tabLst>
                <a:tab pos="457200" algn="l"/>
              </a:tabLst>
            </a:pPr>
            <a:r>
              <a:rPr kumimoji="0" lang="en-US" sz="2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For controlling the demand of the economy, govt. tries to control the money 	supply in the economy.</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5" name="Rectangle 4"/>
          <p:cNvSpPr/>
          <p:nvPr/>
        </p:nvSpPr>
        <p:spPr>
          <a:xfrm>
            <a:off x="381000" y="3280151"/>
            <a:ext cx="4343400" cy="461665"/>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algn="ctr" eaLnBrk="0" fontAlgn="base" hangingPunct="0">
              <a:spcBef>
                <a:spcPct val="0"/>
              </a:spcBef>
              <a:spcAft>
                <a:spcPct val="0"/>
              </a:spcAft>
              <a:tabLst>
                <a:tab pos="457200" algn="l"/>
              </a:tabLst>
            </a:pPr>
            <a:r>
              <a:rPr lang="en-US" sz="2400" b="1">
                <a:solidFill>
                  <a:schemeClr val="tx1"/>
                </a:solidFill>
                <a:latin typeface="Times New Roman" pitchFamily="18" charset="0"/>
                <a:ea typeface="Times New Roman" pitchFamily="18" charset="0"/>
                <a:cs typeface="Times New Roman" pitchFamily="18" charset="0"/>
              </a:rPr>
              <a:t>7.	Prevalence of Black Money</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228600" y="2362200"/>
            <a:ext cx="9247496"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 typeface="Wingdings" pitchFamily="2" charset="2"/>
              <a:buChar char="Ø"/>
              <a:tabLst>
                <a:tab pos="457200" algn="l"/>
              </a:tabLst>
            </a:pPr>
            <a:r>
              <a:rPr kumimoji="0" lang="en-US" sz="24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Particular attention will have to be given to increasing domestic 	production.</a:t>
            </a:r>
            <a:endParaRPr kumimoji="0" lang="en-US" sz="2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50000"/>
              </a:lnSpc>
              <a:spcBef>
                <a:spcPct val="0"/>
              </a:spcBef>
              <a:spcAft>
                <a:spcPct val="0"/>
              </a:spcAft>
              <a:buClrTx/>
              <a:buSzTx/>
              <a:buFont typeface="Wingdings" pitchFamily="2" charset="2"/>
              <a:buChar char="Ø"/>
              <a:tabLst>
                <a:tab pos="457200" algn="l"/>
              </a:tabLst>
            </a:pPr>
            <a:r>
              <a:rPr kumimoji="0" lang="en-US" sz="24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Efficient management of supplies in the case of essential 	commodities.</a:t>
            </a:r>
            <a:endParaRPr kumimoji="0" lang="en-US" sz="2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50000"/>
              </a:lnSpc>
              <a:spcBef>
                <a:spcPct val="0"/>
              </a:spcBef>
              <a:spcAft>
                <a:spcPct val="0"/>
              </a:spcAft>
              <a:buClrTx/>
              <a:buSzTx/>
              <a:buFont typeface="Wingdings" pitchFamily="2" charset="2"/>
              <a:buChar char="Ø"/>
              <a:tabLst>
                <a:tab pos="457200" algn="l"/>
              </a:tabLst>
            </a:pPr>
            <a:r>
              <a:rPr kumimoji="0" lang="en-US" sz="24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Wherever necessary, domestic production will have to be 	supplemented by timely imports</a:t>
            </a:r>
            <a:r>
              <a:rPr kumimoji="0" lang="en-US" sz="2400" b="0" i="0" u="none" strike="noStrike" cap="none" normalizeH="0" baseline="0" smtClean="0">
                <a:ln>
                  <a:noFill/>
                </a:ln>
                <a:solidFill>
                  <a:schemeClr val="tx1"/>
                </a:solidFill>
                <a:effectLst/>
                <a:latin typeface="Arial" pitchFamily="34" charset="0"/>
                <a:ea typeface="Times New Roman" pitchFamily="18" charset="0"/>
              </a:rPr>
              <a:t>. </a:t>
            </a:r>
            <a:endParaRPr kumimoji="0" lang="en-US" sz="2400" b="0" i="0" u="none" strike="noStrike" cap="none" normalizeH="0" baseline="0" smtClean="0">
              <a:ln>
                <a:noFill/>
              </a:ln>
              <a:solidFill>
                <a:schemeClr val="tx1"/>
              </a:solidFill>
              <a:effectLst/>
              <a:latin typeface="Arial" pitchFamily="34" charset="0"/>
            </a:endParaRPr>
          </a:p>
        </p:txBody>
      </p:sp>
      <p:sp>
        <p:nvSpPr>
          <p:cNvPr id="3" name="Rectangle 2"/>
          <p:cNvSpPr/>
          <p:nvPr/>
        </p:nvSpPr>
        <p:spPr>
          <a:xfrm>
            <a:off x="913255" y="363250"/>
            <a:ext cx="7848601" cy="830997"/>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algn="ctr" eaLnBrk="0" fontAlgn="base" hangingPunct="0">
              <a:spcBef>
                <a:spcPct val="0"/>
              </a:spcBef>
              <a:spcAft>
                <a:spcPct val="0"/>
              </a:spcAft>
              <a:tabLst>
                <a:tab pos="457200" algn="l"/>
              </a:tabLst>
            </a:pPr>
            <a:r>
              <a:rPr lang="en-US" sz="4800" b="1">
                <a:solidFill>
                  <a:schemeClr val="tx1"/>
                </a:solidFill>
                <a:latin typeface="Times New Roman" pitchFamily="18" charset="0"/>
                <a:ea typeface="Times New Roman" pitchFamily="18" charset="0"/>
                <a:cs typeface="Times New Roman" pitchFamily="18" charset="0"/>
              </a:rPr>
              <a:t>Measures for Price Stability</a:t>
            </a:r>
          </a:p>
        </p:txBody>
      </p:sp>
      <p:sp>
        <p:nvSpPr>
          <p:cNvPr id="4" name="Rectangle 3"/>
          <p:cNvSpPr/>
          <p:nvPr/>
        </p:nvSpPr>
        <p:spPr>
          <a:xfrm>
            <a:off x="381001" y="1447800"/>
            <a:ext cx="6705599" cy="579967"/>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lvl="0" algn="ctr" eaLnBrk="0" fontAlgn="base" hangingPunct="0">
              <a:lnSpc>
                <a:spcPct val="150000"/>
              </a:lnSpc>
              <a:spcBef>
                <a:spcPct val="0"/>
              </a:spcBef>
              <a:spcAft>
                <a:spcPct val="0"/>
              </a:spcAft>
              <a:tabLst>
                <a:tab pos="457200" algn="l"/>
              </a:tabLst>
            </a:pPr>
            <a:r>
              <a:rPr lang="en-US" sz="2400" b="1">
                <a:solidFill>
                  <a:schemeClr val="tx1"/>
                </a:solidFill>
                <a:latin typeface="Times New Roman" pitchFamily="18" charset="0"/>
                <a:ea typeface="Times New Roman" pitchFamily="18" charset="0"/>
                <a:cs typeface="Times New Roman" pitchFamily="18" charset="0"/>
              </a:rPr>
              <a:t> 1.	Maintaining proper supply of essential goods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304800" y="1033816"/>
            <a:ext cx="9296400" cy="2806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 typeface="Wingdings" pitchFamily="2" charset="2"/>
              <a:buChar char="Ø"/>
              <a:tabLst>
                <a:tab pos="457200" algn="l"/>
              </a:tabLst>
            </a:pPr>
            <a:r>
              <a:rPr kumimoji="0" lang="en-US" sz="2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In our economy, through direct measures of intervention, the government plays an 	important role in improving the distribution of real incomes and ensuring a much 	greater.</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50000"/>
              </a:lnSpc>
              <a:spcBef>
                <a:spcPct val="0"/>
              </a:spcBef>
              <a:spcAft>
                <a:spcPct val="0"/>
              </a:spcAft>
              <a:buClrTx/>
              <a:buSzTx/>
              <a:buFont typeface="Wingdings" pitchFamily="2" charset="2"/>
              <a:buChar char="Ø"/>
              <a:tabLst>
                <a:tab pos="457200" algn="l"/>
              </a:tabLst>
            </a:pPr>
            <a:r>
              <a:rPr kumimoji="0" lang="en-US" sz="2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In the recent years, there is an increase in administered prices again and again, due 	to increase in costs.</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50000"/>
              </a:lnSpc>
              <a:spcBef>
                <a:spcPct val="0"/>
              </a:spcBef>
              <a:spcAft>
                <a:spcPct val="0"/>
              </a:spcAft>
              <a:buClrTx/>
              <a:buSzTx/>
              <a:buFont typeface="Wingdings" pitchFamily="2" charset="2"/>
              <a:buChar char="Ø"/>
              <a:tabLst>
                <a:tab pos="457200" algn="l"/>
              </a:tabLst>
            </a:pPr>
            <a:r>
              <a:rPr kumimoji="0" lang="en-US" sz="2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When there is an increase in costs, the options are limited.</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 name="Rectangle 2"/>
          <p:cNvSpPr/>
          <p:nvPr/>
        </p:nvSpPr>
        <p:spPr>
          <a:xfrm>
            <a:off x="457200" y="457200"/>
            <a:ext cx="5105400" cy="646331"/>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algn="ctr" eaLnBrk="0" fontAlgn="base" hangingPunct="0">
              <a:lnSpc>
                <a:spcPct val="150000"/>
              </a:lnSpc>
              <a:spcBef>
                <a:spcPct val="0"/>
              </a:spcBef>
              <a:spcAft>
                <a:spcPct val="0"/>
              </a:spcAft>
              <a:tabLst>
                <a:tab pos="457200" algn="l"/>
              </a:tabLst>
            </a:pPr>
            <a:r>
              <a:rPr lang="en-US" sz="2400" b="1">
                <a:solidFill>
                  <a:schemeClr val="tx1"/>
                </a:solidFill>
                <a:latin typeface="Times New Roman" pitchFamily="18" charset="0"/>
                <a:ea typeface="Times New Roman" pitchFamily="18" charset="0"/>
                <a:cs typeface="Times New Roman" pitchFamily="18" charset="0"/>
              </a:rPr>
              <a:t>2.	Proper administered price policy:</a:t>
            </a:r>
          </a:p>
        </p:txBody>
      </p:sp>
      <p:sp>
        <p:nvSpPr>
          <p:cNvPr id="4" name="Rectangle 3"/>
          <p:cNvSpPr/>
          <p:nvPr/>
        </p:nvSpPr>
        <p:spPr>
          <a:xfrm>
            <a:off x="457200" y="4750568"/>
            <a:ext cx="9067800" cy="1477328"/>
          </a:xfrm>
          <a:prstGeom prst="rect">
            <a:avLst/>
          </a:prstGeom>
        </p:spPr>
        <p:txBody>
          <a:bodyPr wrap="square">
            <a:spAutoFit/>
          </a:bodyPr>
          <a:lstStyle/>
          <a:p>
            <a:pPr lvl="0" algn="just" eaLnBrk="0" fontAlgn="base" hangingPunct="0">
              <a:lnSpc>
                <a:spcPct val="150000"/>
              </a:lnSpc>
              <a:spcBef>
                <a:spcPct val="0"/>
              </a:spcBef>
              <a:spcAft>
                <a:spcPct val="0"/>
              </a:spcAft>
              <a:buFont typeface="Wingdings" pitchFamily="2" charset="2"/>
              <a:buChar char="Ø"/>
              <a:tabLst>
                <a:tab pos="457200" algn="l"/>
              </a:tabLst>
            </a:pPr>
            <a:r>
              <a:rPr kumimoji="0" lang="en-US" sz="2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Another important step required is to reduce the inequalities of income.</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p>
            <a:pPr lvl="0" algn="just" eaLnBrk="0" fontAlgn="base" hangingPunct="0">
              <a:lnSpc>
                <a:spcPct val="150000"/>
              </a:lnSpc>
              <a:spcBef>
                <a:spcPct val="0"/>
              </a:spcBef>
              <a:spcAft>
                <a:spcPct val="0"/>
              </a:spcAft>
              <a:buFont typeface="Wingdings" pitchFamily="2" charset="2"/>
              <a:buChar char="Ø"/>
              <a:tabLst>
                <a:tab pos="457200" algn="l"/>
              </a:tabLst>
            </a:pPr>
            <a:r>
              <a:rPr kumimoji="0" lang="en-US" sz="2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We know that our fiscal system additional resources generated in the economy do 	not 	percolated to the lower level.</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5" name="Rectangle 4"/>
          <p:cNvSpPr/>
          <p:nvPr/>
        </p:nvSpPr>
        <p:spPr>
          <a:xfrm>
            <a:off x="457200" y="4089776"/>
            <a:ext cx="5029200" cy="646331"/>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lvl="0" algn="ctr" eaLnBrk="0" fontAlgn="base" hangingPunct="0">
              <a:lnSpc>
                <a:spcPct val="150000"/>
              </a:lnSpc>
              <a:spcBef>
                <a:spcPct val="0"/>
              </a:spcBef>
              <a:spcAft>
                <a:spcPct val="0"/>
              </a:spcAft>
              <a:tabLst>
                <a:tab pos="457200" algn="l"/>
              </a:tabLst>
            </a:pPr>
            <a:r>
              <a:rPr lang="en-US" sz="2400" b="1">
                <a:solidFill>
                  <a:schemeClr val="tx1"/>
                </a:solidFill>
                <a:latin typeface="Times New Roman" pitchFamily="18" charset="0"/>
                <a:ea typeface="Times New Roman" pitchFamily="18" charset="0"/>
                <a:cs typeface="Times New Roman" pitchFamily="18" charset="0"/>
              </a:rPr>
              <a:t>3.	Reducing inequalities of income.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381000" y="1143000"/>
            <a:ext cx="8839200" cy="960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 typeface="Wingdings" pitchFamily="2" charset="2"/>
              <a:buChar char="Ø"/>
              <a:tabLst>
                <a:tab pos="457200" algn="l"/>
              </a:tabLst>
            </a:pPr>
            <a:r>
              <a:rPr kumimoji="0" lang="en-US" sz="2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It is essential that a proper relationship between price structure and income 	structure should be evolved.</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 name="Rectangle 2"/>
          <p:cNvSpPr/>
          <p:nvPr/>
        </p:nvSpPr>
        <p:spPr>
          <a:xfrm>
            <a:off x="381000" y="381000"/>
            <a:ext cx="5867400" cy="461665"/>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lvl="0" algn="ctr" eaLnBrk="0" fontAlgn="base" hangingPunct="0">
              <a:spcBef>
                <a:spcPct val="0"/>
              </a:spcBef>
              <a:spcAft>
                <a:spcPct val="0"/>
              </a:spcAft>
              <a:tabLst>
                <a:tab pos="457200" algn="l"/>
              </a:tabLst>
            </a:pPr>
            <a:r>
              <a:rPr lang="en-US" sz="2400" b="1">
                <a:solidFill>
                  <a:schemeClr val="tx1"/>
                </a:solidFill>
                <a:latin typeface="Times New Roman" pitchFamily="18" charset="0"/>
                <a:ea typeface="Times New Roman" pitchFamily="18" charset="0"/>
                <a:cs typeface="Times New Roman" pitchFamily="18" charset="0"/>
              </a:rPr>
              <a:t>4.	Integration of prices and incomes</a:t>
            </a:r>
          </a:p>
        </p:txBody>
      </p:sp>
      <p:sp>
        <p:nvSpPr>
          <p:cNvPr id="4" name="Rectangle 3"/>
          <p:cNvSpPr/>
          <p:nvPr/>
        </p:nvSpPr>
        <p:spPr>
          <a:xfrm>
            <a:off x="457200" y="2971800"/>
            <a:ext cx="8763000" cy="1938992"/>
          </a:xfrm>
          <a:prstGeom prst="rect">
            <a:avLst/>
          </a:prstGeom>
        </p:spPr>
        <p:txBody>
          <a:bodyPr wrap="square">
            <a:spAutoFit/>
          </a:bodyPr>
          <a:lstStyle/>
          <a:p>
            <a:pPr lvl="0" algn="just" eaLnBrk="0" fontAlgn="base" hangingPunct="0">
              <a:lnSpc>
                <a:spcPct val="150000"/>
              </a:lnSpc>
              <a:spcBef>
                <a:spcPct val="0"/>
              </a:spcBef>
              <a:spcAft>
                <a:spcPct val="0"/>
              </a:spcAft>
              <a:buFont typeface="Wingdings" pitchFamily="2" charset="2"/>
              <a:buChar char="Ø"/>
              <a:tabLst>
                <a:tab pos="457200" algn="l"/>
              </a:tabLst>
            </a:pPr>
            <a:r>
              <a:rPr kumimoji="0" lang="en-US" sz="2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Development should be limited to the availability of real savings in the 	economy.</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p>
            <a:pPr lvl="0" algn="just" eaLnBrk="0" fontAlgn="base" hangingPunct="0">
              <a:lnSpc>
                <a:spcPct val="150000"/>
              </a:lnSpc>
              <a:spcBef>
                <a:spcPct val="0"/>
              </a:spcBef>
              <a:spcAft>
                <a:spcPct val="0"/>
              </a:spcAft>
              <a:buFont typeface="Wingdings" pitchFamily="2" charset="2"/>
              <a:buChar char="Ø"/>
              <a:tabLst>
                <a:tab pos="457200" algn="l"/>
              </a:tabLst>
            </a:pPr>
            <a:r>
              <a:rPr kumimoji="0" lang="en-US" sz="2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Deficit financing should not be resorted to as a routine measure.</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p>
            <a:pPr lvl="0" algn="just" eaLnBrk="0" fontAlgn="base" hangingPunct="0">
              <a:lnSpc>
                <a:spcPct val="150000"/>
              </a:lnSpc>
              <a:spcBef>
                <a:spcPct val="0"/>
              </a:spcBef>
              <a:spcAft>
                <a:spcPct val="0"/>
              </a:spcAft>
              <a:buFont typeface="Wingdings" pitchFamily="2" charset="2"/>
              <a:buChar char="Ø"/>
              <a:tabLst>
                <a:tab pos="457200" algn="l"/>
              </a:tabLst>
            </a:pPr>
            <a:r>
              <a:rPr kumimoji="0" lang="en-US" sz="2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Further expenditure on non productive activities should be controlled.</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5" name="Rectangle 4"/>
          <p:cNvSpPr/>
          <p:nvPr/>
        </p:nvSpPr>
        <p:spPr>
          <a:xfrm>
            <a:off x="457200" y="2213582"/>
            <a:ext cx="6400800" cy="461665"/>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algn="ctr" eaLnBrk="0" fontAlgn="base" hangingPunct="0">
              <a:spcBef>
                <a:spcPct val="0"/>
              </a:spcBef>
              <a:spcAft>
                <a:spcPct val="0"/>
              </a:spcAft>
              <a:tabLst>
                <a:tab pos="457200" algn="l"/>
              </a:tabLst>
            </a:pPr>
            <a:r>
              <a:rPr lang="en-US" sz="2400" b="1">
                <a:solidFill>
                  <a:schemeClr val="tx1"/>
                </a:solidFill>
                <a:latin typeface="Times New Roman" pitchFamily="18" charset="0"/>
                <a:ea typeface="Times New Roman" pitchFamily="18" charset="0"/>
                <a:cs typeface="Times New Roman" pitchFamily="18" charset="0"/>
              </a:rPr>
              <a:t>5.	Economic development within means</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241</TotalTime>
  <Words>389</Words>
  <Application>Microsoft Office PowerPoint</Application>
  <PresentationFormat>A4 Paper (210x297 mm)</PresentationFormat>
  <Paragraphs>141</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Constantia</vt:lpstr>
      <vt:lpstr>Times New Roman</vt:lpstr>
      <vt:lpstr>Wingdings</vt:lpstr>
      <vt:lpstr>Wingdings 2</vt:lpstr>
      <vt:lpstr>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doc-main</dc:creator>
  <cp:lastModifiedBy>dalminder singh</cp:lastModifiedBy>
  <cp:revision>25</cp:revision>
  <dcterms:created xsi:type="dcterms:W3CDTF">2015-12-19T06:54:52Z</dcterms:created>
  <dcterms:modified xsi:type="dcterms:W3CDTF">2015-12-24T13:11:52Z</dcterms:modified>
</cp:coreProperties>
</file>